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notesMasterIdLst>
    <p:notesMasterId r:id="rId31"/>
  </p:notesMasterIdLst>
  <p:sldIdLst>
    <p:sldId id="289" r:id="rId2"/>
    <p:sldId id="256" r:id="rId3"/>
    <p:sldId id="291" r:id="rId4"/>
    <p:sldId id="258" r:id="rId5"/>
    <p:sldId id="259" r:id="rId6"/>
    <p:sldId id="261" r:id="rId7"/>
    <p:sldId id="260" r:id="rId8"/>
    <p:sldId id="264" r:id="rId9"/>
    <p:sldId id="263" r:id="rId10"/>
    <p:sldId id="290" r:id="rId11"/>
    <p:sldId id="272" r:id="rId12"/>
    <p:sldId id="294" r:id="rId13"/>
    <p:sldId id="275" r:id="rId14"/>
    <p:sldId id="292" r:id="rId15"/>
    <p:sldId id="293" r:id="rId16"/>
    <p:sldId id="280" r:id="rId17"/>
    <p:sldId id="295" r:id="rId18"/>
    <p:sldId id="279" r:id="rId19"/>
    <p:sldId id="274" r:id="rId20"/>
    <p:sldId id="276" r:id="rId21"/>
    <p:sldId id="277" r:id="rId22"/>
    <p:sldId id="278" r:id="rId23"/>
    <p:sldId id="296" r:id="rId24"/>
    <p:sldId id="297" r:id="rId25"/>
    <p:sldId id="281" r:id="rId26"/>
    <p:sldId id="284" r:id="rId27"/>
    <p:sldId id="285" r:id="rId28"/>
    <p:sldId id="287" r:id="rId29"/>
    <p:sldId id="286"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774" autoAdjust="0"/>
  </p:normalViewPr>
  <p:slideViewPr>
    <p:cSldViewPr snapToGrid="0">
      <p:cViewPr varScale="1">
        <p:scale>
          <a:sx n="64" d="100"/>
          <a:sy n="64" d="100"/>
        </p:scale>
        <p:origin x="95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A7E42C-F679-43AC-9EF7-41B243B82D02}" type="datetimeFigureOut">
              <a:rPr lang="en-US" smtClean="0"/>
              <a:t>5/16/2022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03693-B890-410A-88EE-B25AAEB2150C}" type="slidenum">
              <a:rPr lang="en-US" smtClean="0"/>
              <a:t>‹#›</a:t>
            </a:fld>
            <a:endParaRPr lang="en-US"/>
          </a:p>
        </p:txBody>
      </p:sp>
    </p:spTree>
    <p:extLst>
      <p:ext uri="{BB962C8B-B14F-4D97-AF65-F5344CB8AC3E}">
        <p14:creationId xmlns:p14="http://schemas.microsoft.com/office/powerpoint/2010/main" val="2586037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03693-B890-410A-88EE-B25AAEB2150C}" type="slidenum">
              <a:rPr lang="en-US" smtClean="0"/>
              <a:t>29</a:t>
            </a:fld>
            <a:endParaRPr lang="en-US"/>
          </a:p>
        </p:txBody>
      </p:sp>
    </p:spTree>
    <p:extLst>
      <p:ext uri="{BB962C8B-B14F-4D97-AF65-F5344CB8AC3E}">
        <p14:creationId xmlns:p14="http://schemas.microsoft.com/office/powerpoint/2010/main" val="3951986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9AB3A824-1A51-4B26-AD58-A6D8E14F6C04}" type="datetimeFigureOut">
              <a:rPr lang="en-US" smtClean="0"/>
              <a:t>5/16/2022</a:t>
            </a:fld>
            <a:endParaRPr lang="en-US"/>
          </a:p>
        </p:txBody>
      </p:sp>
      <p:sp>
        <p:nvSpPr>
          <p:cNvPr id="5" name="Footer Placeholder 4"/>
          <p:cNvSpPr>
            <a:spLocks noGrp="1"/>
          </p:cNvSpPr>
          <p:nvPr>
            <p:ph type="ftr" sz="quarter" idx="11"/>
          </p:nvPr>
        </p:nvSpPr>
        <p:spPr>
          <a:xfrm>
            <a:off x="2692397" y="5037663"/>
            <a:ext cx="5214635" cy="279400"/>
          </a:xfrm>
        </p:spPr>
        <p:txBody>
          <a:bodyPr/>
          <a:lstStyle/>
          <a:p>
            <a:r>
              <a:rPr lang="en-US" smtClean="0"/>
              <a:t>
              </a:t>
            </a:r>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6D22F896-40B5-4ADD-8801-0D06FADFA095}"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1401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CBC1C18-307B-4F68-A007-B5B542270E8D}" type="datetimeFigureOut">
              <a:rPr lang="en-US" smtClean="0"/>
              <a:t>5/16/2022</a:t>
            </a:fld>
            <a:endParaRPr lang="en-US"/>
          </a:p>
        </p:txBody>
      </p:sp>
      <p:sp>
        <p:nvSpPr>
          <p:cNvPr id="6" name="Footer Placeholder 5"/>
          <p:cNvSpPr>
            <a:spLocks noGrp="1"/>
          </p:cNvSpPr>
          <p:nvPr>
            <p:ph type="ftr" sz="quarter" idx="11"/>
          </p:nvPr>
        </p:nvSpPr>
        <p:spPr/>
        <p:txBody>
          <a:bodyPr/>
          <a:lstStyle/>
          <a:p>
            <a:r>
              <a:rPr lang="en-US" smtClean="0"/>
              <a:t>
              </a:t>
            </a:r>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372681842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5/16/2022</a:t>
            </a:fld>
            <a:endParaRPr lang="en-US"/>
          </a:p>
        </p:txBody>
      </p:sp>
      <p:sp>
        <p:nvSpPr>
          <p:cNvPr id="5" name="Footer Placeholder 4"/>
          <p:cNvSpPr>
            <a:spLocks noGrp="1"/>
          </p:cNvSpPr>
          <p:nvPr>
            <p:ph type="ftr" sz="quarter" idx="11"/>
          </p:nvPr>
        </p:nvSpPr>
        <p:spPr/>
        <p:txBody>
          <a:bodyPr/>
          <a:lstStyle/>
          <a:p>
            <a:r>
              <a:rPr lang="en-US" smtClean="0"/>
              <a:t>
              </a:t>
            </a:r>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617787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5/16/2022</a:t>
            </a:fld>
            <a:endParaRPr lang="en-US"/>
          </a:p>
        </p:txBody>
      </p:sp>
      <p:sp>
        <p:nvSpPr>
          <p:cNvPr id="5" name="Footer Placeholder 4"/>
          <p:cNvSpPr>
            <a:spLocks noGrp="1"/>
          </p:cNvSpPr>
          <p:nvPr>
            <p:ph type="ftr" sz="quarter" idx="11"/>
          </p:nvPr>
        </p:nvSpPr>
        <p:spPr/>
        <p:txBody>
          <a:bodyPr/>
          <a:lstStyle/>
          <a:p>
            <a:r>
              <a:rPr lang="en-US" smtClean="0"/>
              <a:t>
              </a:t>
            </a:r>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02048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5/16/2022</a:t>
            </a:fld>
            <a:endParaRPr lang="en-US"/>
          </a:p>
        </p:txBody>
      </p:sp>
      <p:sp>
        <p:nvSpPr>
          <p:cNvPr id="5" name="Footer Placeholder 4"/>
          <p:cNvSpPr>
            <a:spLocks noGrp="1"/>
          </p:cNvSpPr>
          <p:nvPr>
            <p:ph type="ftr" sz="quarter" idx="11"/>
          </p:nvPr>
        </p:nvSpPr>
        <p:spPr/>
        <p:txBody>
          <a:bodyPr/>
          <a:lstStyle/>
          <a:p>
            <a:r>
              <a:rPr lang="en-US" smtClean="0"/>
              <a:t>
              </a:t>
            </a:r>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156794026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5/16/2022</a:t>
            </a:fld>
            <a:endParaRPr lang="en-US"/>
          </a:p>
        </p:txBody>
      </p:sp>
      <p:sp>
        <p:nvSpPr>
          <p:cNvPr id="5" name="Footer Placeholder 4"/>
          <p:cNvSpPr>
            <a:spLocks noGrp="1"/>
          </p:cNvSpPr>
          <p:nvPr>
            <p:ph type="ftr" sz="quarter" idx="11"/>
          </p:nvPr>
        </p:nvSpPr>
        <p:spPr/>
        <p:txBody>
          <a:bodyPr/>
          <a:lstStyle/>
          <a:p>
            <a:r>
              <a:rPr lang="en-US" smtClean="0"/>
              <a:t>
              </a:t>
            </a:r>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7208088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5/16/2022</a:t>
            </a:fld>
            <a:endParaRPr lang="en-US"/>
          </a:p>
        </p:txBody>
      </p:sp>
      <p:sp>
        <p:nvSpPr>
          <p:cNvPr id="5" name="Footer Placeholder 4"/>
          <p:cNvSpPr>
            <a:spLocks noGrp="1"/>
          </p:cNvSpPr>
          <p:nvPr>
            <p:ph type="ftr" sz="quarter" idx="11"/>
          </p:nvPr>
        </p:nvSpPr>
        <p:spPr/>
        <p:txBody>
          <a:bodyPr/>
          <a:lstStyle/>
          <a:p>
            <a:r>
              <a:rPr lang="en-US" smtClean="0"/>
              <a:t>
              </a:t>
            </a:r>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3746893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smtClean="0"/>
              <a:t>5/16/2022</a:t>
            </a:fld>
            <a:endParaRPr lang="en-US"/>
          </a:p>
        </p:txBody>
      </p:sp>
      <p:sp>
        <p:nvSpPr>
          <p:cNvPr id="5" name="Footer Placeholder 4"/>
          <p:cNvSpPr>
            <a:spLocks noGrp="1"/>
          </p:cNvSpPr>
          <p:nvPr>
            <p:ph type="ftr" sz="quarter" idx="11"/>
          </p:nvPr>
        </p:nvSpPr>
        <p:spPr/>
        <p:txBody>
          <a:bodyPr/>
          <a:lstStyle/>
          <a:p>
            <a:r>
              <a:rPr lang="en-US" smtClean="0"/>
              <a:t>
              </a:t>
            </a:r>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69360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smtClean="0"/>
              <a:t>5/16/2022</a:t>
            </a:fld>
            <a:endParaRPr lang="en-US"/>
          </a:p>
        </p:txBody>
      </p:sp>
      <p:sp>
        <p:nvSpPr>
          <p:cNvPr id="5" name="Footer Placeholder 4"/>
          <p:cNvSpPr>
            <a:spLocks noGrp="1"/>
          </p:cNvSpPr>
          <p:nvPr>
            <p:ph type="ftr" sz="quarter" idx="11"/>
          </p:nvPr>
        </p:nvSpPr>
        <p:spPr/>
        <p:txBody>
          <a:bodyPr/>
          <a:lstStyle/>
          <a:p>
            <a:r>
              <a:rPr lang="en-US" smtClean="0"/>
              <a:t>
              </a:t>
            </a:r>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0732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smtClean="0"/>
              <a:t>5/16/2022</a:t>
            </a:fld>
            <a:endParaRPr lang="en-US"/>
          </a:p>
        </p:txBody>
      </p:sp>
      <p:sp>
        <p:nvSpPr>
          <p:cNvPr id="5" name="Footer Placeholder 4"/>
          <p:cNvSpPr>
            <a:spLocks noGrp="1"/>
          </p:cNvSpPr>
          <p:nvPr>
            <p:ph type="ftr" sz="quarter" idx="11"/>
          </p:nvPr>
        </p:nvSpPr>
        <p:spPr/>
        <p:txBody>
          <a:bodyPr/>
          <a:lstStyle/>
          <a:p>
            <a:r>
              <a:rPr lang="en-US" smtClean="0"/>
              <a:t>
              </a:t>
            </a:r>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440643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E5059C3-6A89-4494-99FF-5A4D6FFD50EB}" type="datetimeFigureOut">
              <a:rPr lang="en-US" smtClean="0"/>
              <a:t>5/16/2022</a:t>
            </a:fld>
            <a:endParaRPr lang="en-US"/>
          </a:p>
        </p:txBody>
      </p:sp>
      <p:sp>
        <p:nvSpPr>
          <p:cNvPr id="5" name="Footer Placeholder 4"/>
          <p:cNvSpPr>
            <a:spLocks noGrp="1"/>
          </p:cNvSpPr>
          <p:nvPr>
            <p:ph type="ftr" sz="quarter" idx="11"/>
          </p:nvPr>
        </p:nvSpPr>
        <p:spPr/>
        <p:txBody>
          <a:bodyPr/>
          <a:lstStyle/>
          <a:p>
            <a:r>
              <a:rPr lang="en-US" smtClean="0"/>
              <a:t>
              </a:t>
            </a:r>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71637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smtClean="0"/>
              <a:t>5/16/2022</a:t>
            </a:fld>
            <a:endParaRPr lang="en-US"/>
          </a:p>
        </p:txBody>
      </p:sp>
      <p:sp>
        <p:nvSpPr>
          <p:cNvPr id="6" name="Footer Placeholder 5"/>
          <p:cNvSpPr>
            <a:spLocks noGrp="1"/>
          </p:cNvSpPr>
          <p:nvPr>
            <p:ph type="ftr" sz="quarter" idx="11"/>
          </p:nvPr>
        </p:nvSpPr>
        <p:spPr/>
        <p:txBody>
          <a:bodyPr/>
          <a:lstStyle/>
          <a:p>
            <a:r>
              <a:rPr lang="en-US" smtClean="0"/>
              <a:t>
              </a:t>
            </a:r>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196560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smtClean="0"/>
              <a:t>5/16/2022</a:t>
            </a:fld>
            <a:endParaRPr lang="en-US"/>
          </a:p>
        </p:txBody>
      </p:sp>
      <p:sp>
        <p:nvSpPr>
          <p:cNvPr id="8" name="Footer Placeholder 7"/>
          <p:cNvSpPr>
            <a:spLocks noGrp="1"/>
          </p:cNvSpPr>
          <p:nvPr>
            <p:ph type="ftr" sz="quarter" idx="11"/>
          </p:nvPr>
        </p:nvSpPr>
        <p:spPr/>
        <p:txBody>
          <a:bodyPr/>
          <a:lstStyle/>
          <a:p>
            <a:r>
              <a:rPr lang="en-US" smtClean="0"/>
              <a:t>
              </a:t>
            </a:r>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041195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5/16/2022</a:t>
            </a:fld>
            <a:endParaRPr lang="en-US"/>
          </a:p>
        </p:txBody>
      </p:sp>
      <p:sp>
        <p:nvSpPr>
          <p:cNvPr id="4" name="Footer Placeholder 3"/>
          <p:cNvSpPr>
            <a:spLocks noGrp="1"/>
          </p:cNvSpPr>
          <p:nvPr>
            <p:ph type="ftr" sz="quarter" idx="11"/>
          </p:nvPr>
        </p:nvSpPr>
        <p:spPr/>
        <p:txBody>
          <a:bodyPr/>
          <a:lstStyle/>
          <a:p>
            <a:r>
              <a:rPr lang="en-US" smtClean="0"/>
              <a:t>
              </a:t>
            </a:r>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8899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smtClean="0"/>
              <a:t>5/16/2022</a:t>
            </a:fld>
            <a:endParaRPr lang="en-US"/>
          </a:p>
        </p:txBody>
      </p:sp>
      <p:sp>
        <p:nvSpPr>
          <p:cNvPr id="3" name="Footer Placeholder 2"/>
          <p:cNvSpPr>
            <a:spLocks noGrp="1"/>
          </p:cNvSpPr>
          <p:nvPr>
            <p:ph type="ftr" sz="quarter" idx="11"/>
          </p:nvPr>
        </p:nvSpPr>
        <p:spPr/>
        <p:txBody>
          <a:bodyPr/>
          <a:lstStyle/>
          <a:p>
            <a:r>
              <a:rPr lang="en-US" smtClean="0"/>
              <a:t>
              </a:t>
            </a:r>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603609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7D525BB-DA17-4BA0-B3C8-3AC3ABC827E6}" type="datetimeFigureOut">
              <a:rPr lang="en-US" smtClean="0"/>
              <a:t>5/16/2022</a:t>
            </a:fld>
            <a:endParaRPr lang="en-US"/>
          </a:p>
        </p:txBody>
      </p:sp>
      <p:sp>
        <p:nvSpPr>
          <p:cNvPr id="6" name="Footer Placeholder 5"/>
          <p:cNvSpPr>
            <a:spLocks noGrp="1"/>
          </p:cNvSpPr>
          <p:nvPr>
            <p:ph type="ftr" sz="quarter" idx="11"/>
          </p:nvPr>
        </p:nvSpPr>
        <p:spPr/>
        <p:txBody>
          <a:bodyPr/>
          <a:lstStyle/>
          <a:p>
            <a:r>
              <a:rPr lang="en-US" smtClean="0"/>
              <a:t>
              </a:t>
            </a:r>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8155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16C4C9A-3960-41CF-A4E9-2A8FB932454B}" type="datetimeFigureOut">
              <a:rPr lang="en-US" smtClean="0"/>
              <a:t>5/16/2022</a:t>
            </a:fld>
            <a:endParaRPr lang="en-US"/>
          </a:p>
        </p:txBody>
      </p:sp>
      <p:sp>
        <p:nvSpPr>
          <p:cNvPr id="6" name="Footer Placeholder 5"/>
          <p:cNvSpPr>
            <a:spLocks noGrp="1"/>
          </p:cNvSpPr>
          <p:nvPr>
            <p:ph type="ftr" sz="quarter" idx="11"/>
          </p:nvPr>
        </p:nvSpPr>
        <p:spPr/>
        <p:txBody>
          <a:bodyPr/>
          <a:lstStyle/>
          <a:p>
            <a:r>
              <a:rPr lang="en-US" smtClean="0"/>
              <a:t>
              </a:t>
            </a:r>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823692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CBC1C18-307B-4F68-A007-B5B542270E8D}" type="datetimeFigureOut">
              <a:rPr lang="en-US" smtClean="0"/>
              <a:t>5/16/2022</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smtClean="0"/>
              <a:t>
              </a:t>
            </a:r>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a:t>
            </a:fld>
            <a:endParaRPr lang="en-US"/>
          </a:p>
        </p:txBody>
      </p:sp>
    </p:spTree>
    <p:extLst>
      <p:ext uri="{BB962C8B-B14F-4D97-AF65-F5344CB8AC3E}">
        <p14:creationId xmlns:p14="http://schemas.microsoft.com/office/powerpoint/2010/main" val="2348451044"/>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latin typeface="Algerian" panose="04020705040A02060702" pitchFamily="82" charset="0"/>
              </a:rPr>
              <a:t>Housekeeper</a:t>
            </a:r>
            <a:endParaRPr lang="en-US" b="1" dirty="0">
              <a:latin typeface="Algerian" panose="04020705040A02060702" pitchFamily="82" charset="0"/>
            </a:endParaRPr>
          </a:p>
        </p:txBody>
      </p:sp>
      <p:sp>
        <p:nvSpPr>
          <p:cNvPr id="3" name="Subtitle 2"/>
          <p:cNvSpPr>
            <a:spLocks noGrp="1"/>
          </p:cNvSpPr>
          <p:nvPr>
            <p:ph type="subTitle" idx="1"/>
          </p:nvPr>
        </p:nvSpPr>
        <p:spPr/>
        <p:txBody>
          <a:bodyPr>
            <a:normAutofit/>
          </a:bodyPr>
          <a:lstStyle/>
          <a:p>
            <a:r>
              <a:rPr lang="en-US" sz="4000" dirty="0">
                <a:latin typeface="Algerian" panose="04020705040A02060702" pitchFamily="82" charset="0"/>
                <a:cs typeface="Times New Roman" panose="02020603050405020304" pitchFamily="18" charset="0"/>
              </a:rPr>
              <a:t>Scheduling </a:t>
            </a:r>
            <a:r>
              <a:rPr lang="en-US" sz="4800" dirty="0">
                <a:latin typeface="Algerian" panose="04020705040A02060702" pitchFamily="82" charset="0"/>
                <a:cs typeface="Times New Roman" panose="02020603050405020304" pitchFamily="18" charset="0"/>
              </a:rPr>
              <a:t>System</a:t>
            </a:r>
          </a:p>
        </p:txBody>
      </p:sp>
    </p:spTree>
    <p:extLst>
      <p:ext uri="{BB962C8B-B14F-4D97-AF65-F5344CB8AC3E}">
        <p14:creationId xmlns:p14="http://schemas.microsoft.com/office/powerpoint/2010/main" val="41985333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a:latin typeface="Times New Roman" panose="02020603050405020304" pitchFamily="18" charset="0"/>
                <a:cs typeface="Times New Roman" panose="02020603050405020304" pitchFamily="18" charset="0"/>
              </a:rPr>
              <a:t>Project Architecture</a:t>
            </a:r>
            <a:endParaRPr lang="en-US" sz="4000" dirty="0">
              <a:latin typeface="Times New Roman" panose="02020603050405020304" pitchFamily="18" charset="0"/>
              <a:cs typeface="Times New Roman" panose="02020603050405020304" pitchFamily="18" charset="0"/>
            </a:endParaRPr>
          </a:p>
        </p:txBody>
      </p:sp>
      <p:pic>
        <p:nvPicPr>
          <p:cNvPr id="4" name="Content Placeholder 4" descr="Diagram&#10;&#10;Description automatically generated">
            <a:extLst>
              <a:ext uri="{FF2B5EF4-FFF2-40B4-BE49-F238E27FC236}">
                <a16:creationId xmlns:a16="http://schemas.microsoft.com/office/drawing/2014/main" id="{786EE99D-8A51-41FC-9A2E-65DC721988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4153" y="2968451"/>
            <a:ext cx="6763694" cy="2495898"/>
          </a:xfrm>
          <a:prstGeom prst="rect">
            <a:avLst/>
          </a:prstGeom>
        </p:spPr>
      </p:pic>
    </p:spTree>
    <p:extLst>
      <p:ext uri="{BB962C8B-B14F-4D97-AF65-F5344CB8AC3E}">
        <p14:creationId xmlns:p14="http://schemas.microsoft.com/office/powerpoint/2010/main" val="13881391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596" t="3936" r="-596" b="12468"/>
          <a:stretch/>
        </p:blipFill>
        <p:spPr>
          <a:xfrm>
            <a:off x="809469" y="659566"/>
            <a:ext cx="10508105" cy="5546361"/>
          </a:xfrm>
          <a:prstGeom prst="rect">
            <a:avLst/>
          </a:prstGeom>
        </p:spPr>
      </p:pic>
    </p:spTree>
    <p:extLst>
      <p:ext uri="{BB962C8B-B14F-4D97-AF65-F5344CB8AC3E}">
        <p14:creationId xmlns:p14="http://schemas.microsoft.com/office/powerpoint/2010/main" val="33255277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t="4742" b="12290"/>
          <a:stretch/>
        </p:blipFill>
        <p:spPr>
          <a:xfrm>
            <a:off x="839449" y="659567"/>
            <a:ext cx="10058400" cy="5546361"/>
          </a:xfrm>
          <a:prstGeom prst="rect">
            <a:avLst/>
          </a:prstGeom>
        </p:spPr>
      </p:pic>
    </p:spTree>
    <p:extLst>
      <p:ext uri="{BB962C8B-B14F-4D97-AF65-F5344CB8AC3E}">
        <p14:creationId xmlns:p14="http://schemas.microsoft.com/office/powerpoint/2010/main" val="2790817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t="3946" b="4868"/>
          <a:stretch/>
        </p:blipFill>
        <p:spPr>
          <a:xfrm>
            <a:off x="809469" y="629586"/>
            <a:ext cx="10568065" cy="5621311"/>
          </a:xfrm>
          <a:prstGeom prst="rect">
            <a:avLst/>
          </a:prstGeom>
        </p:spPr>
      </p:pic>
    </p:spTree>
    <p:extLst>
      <p:ext uri="{BB962C8B-B14F-4D97-AF65-F5344CB8AC3E}">
        <p14:creationId xmlns:p14="http://schemas.microsoft.com/office/powerpoint/2010/main" val="15987322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t="5007" b="13881"/>
          <a:stretch/>
        </p:blipFill>
        <p:spPr>
          <a:xfrm>
            <a:off x="764498" y="659566"/>
            <a:ext cx="10658007" cy="5561351"/>
          </a:xfrm>
          <a:prstGeom prst="rect">
            <a:avLst/>
          </a:prstGeom>
        </p:spPr>
      </p:pic>
    </p:spTree>
    <p:extLst>
      <p:ext uri="{BB962C8B-B14F-4D97-AF65-F5344CB8AC3E}">
        <p14:creationId xmlns:p14="http://schemas.microsoft.com/office/powerpoint/2010/main" val="3821451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t="4476" b="12556"/>
          <a:stretch/>
        </p:blipFill>
        <p:spPr>
          <a:xfrm>
            <a:off x="779489" y="614597"/>
            <a:ext cx="10687985" cy="5636301"/>
          </a:xfrm>
          <a:prstGeom prst="rect">
            <a:avLst/>
          </a:prstGeom>
        </p:spPr>
      </p:pic>
    </p:spTree>
    <p:extLst>
      <p:ext uri="{BB962C8B-B14F-4D97-AF65-F5344CB8AC3E}">
        <p14:creationId xmlns:p14="http://schemas.microsoft.com/office/powerpoint/2010/main" val="19393097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420" y="661240"/>
            <a:ext cx="10268262" cy="5604649"/>
          </a:xfrm>
          <a:prstGeom prst="rect">
            <a:avLst/>
          </a:prstGeom>
        </p:spPr>
      </p:pic>
    </p:spTree>
    <p:extLst>
      <p:ext uri="{BB962C8B-B14F-4D97-AF65-F5344CB8AC3E}">
        <p14:creationId xmlns:p14="http://schemas.microsoft.com/office/powerpoint/2010/main" val="10165968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t="4742" b="12556"/>
          <a:stretch/>
        </p:blipFill>
        <p:spPr>
          <a:xfrm>
            <a:off x="764498" y="659567"/>
            <a:ext cx="10613036" cy="5561351"/>
          </a:xfrm>
          <a:prstGeom prst="rect">
            <a:avLst/>
          </a:prstGeom>
        </p:spPr>
      </p:pic>
    </p:spTree>
    <p:extLst>
      <p:ext uri="{BB962C8B-B14F-4D97-AF65-F5344CB8AC3E}">
        <p14:creationId xmlns:p14="http://schemas.microsoft.com/office/powerpoint/2010/main" val="37301568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t="4476" b="4868"/>
          <a:stretch/>
        </p:blipFill>
        <p:spPr>
          <a:xfrm>
            <a:off x="779489" y="629587"/>
            <a:ext cx="10628026" cy="5591331"/>
          </a:xfrm>
          <a:prstGeom prst="rect">
            <a:avLst/>
          </a:prstGeom>
        </p:spPr>
      </p:pic>
    </p:spTree>
    <p:extLst>
      <p:ext uri="{BB962C8B-B14F-4D97-AF65-F5344CB8AC3E}">
        <p14:creationId xmlns:p14="http://schemas.microsoft.com/office/powerpoint/2010/main" val="4081587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t="4476" b="13086"/>
          <a:stretch/>
        </p:blipFill>
        <p:spPr>
          <a:xfrm>
            <a:off x="779489" y="659567"/>
            <a:ext cx="10687986" cy="5576341"/>
          </a:xfrm>
          <a:prstGeom prst="rect">
            <a:avLst/>
          </a:prstGeom>
        </p:spPr>
      </p:pic>
    </p:spTree>
    <p:extLst>
      <p:ext uri="{BB962C8B-B14F-4D97-AF65-F5344CB8AC3E}">
        <p14:creationId xmlns:p14="http://schemas.microsoft.com/office/powerpoint/2010/main" val="34727362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256" y="1025236"/>
            <a:ext cx="10390908" cy="4807528"/>
          </a:xfrm>
          <a:prstGeom prst="rect">
            <a:avLst/>
          </a:prstGeom>
        </p:spPr>
      </p:pic>
    </p:spTree>
    <p:extLst>
      <p:ext uri="{BB962C8B-B14F-4D97-AF65-F5344CB8AC3E}">
        <p14:creationId xmlns:p14="http://schemas.microsoft.com/office/powerpoint/2010/main" val="1098572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b="5398"/>
          <a:stretch/>
        </p:blipFill>
        <p:spPr>
          <a:xfrm>
            <a:off x="779489" y="661240"/>
            <a:ext cx="10538085" cy="5544688"/>
          </a:xfrm>
          <a:prstGeom prst="rect">
            <a:avLst/>
          </a:prstGeom>
        </p:spPr>
      </p:pic>
    </p:spTree>
    <p:extLst>
      <p:ext uri="{BB962C8B-B14F-4D97-AF65-F5344CB8AC3E}">
        <p14:creationId xmlns:p14="http://schemas.microsoft.com/office/powerpoint/2010/main" val="5735459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t="2384"/>
          <a:stretch/>
        </p:blipFill>
        <p:spPr>
          <a:xfrm>
            <a:off x="779489" y="644577"/>
            <a:ext cx="10583055" cy="5567909"/>
          </a:xfrm>
          <a:prstGeom prst="rect">
            <a:avLst/>
          </a:prstGeom>
        </p:spPr>
      </p:pic>
    </p:spTree>
    <p:extLst>
      <p:ext uri="{BB962C8B-B14F-4D97-AF65-F5344CB8AC3E}">
        <p14:creationId xmlns:p14="http://schemas.microsoft.com/office/powerpoint/2010/main" val="17328140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31744" t="4110"/>
          <a:stretch/>
        </p:blipFill>
        <p:spPr>
          <a:xfrm>
            <a:off x="764499" y="644577"/>
            <a:ext cx="10613036" cy="5501389"/>
          </a:xfrm>
          <a:prstGeom prst="rect">
            <a:avLst/>
          </a:prstGeom>
        </p:spPr>
      </p:pic>
    </p:spTree>
    <p:extLst>
      <p:ext uri="{BB962C8B-B14F-4D97-AF65-F5344CB8AC3E}">
        <p14:creationId xmlns:p14="http://schemas.microsoft.com/office/powerpoint/2010/main" val="25860928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809469" y="689549"/>
            <a:ext cx="10598046" cy="5531370"/>
          </a:xfrm>
        </p:spPr>
      </p:pic>
    </p:spTree>
    <p:extLst>
      <p:ext uri="{BB962C8B-B14F-4D97-AF65-F5344CB8AC3E}">
        <p14:creationId xmlns:p14="http://schemas.microsoft.com/office/powerpoint/2010/main" val="903803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809469" y="629586"/>
            <a:ext cx="10613036" cy="5591331"/>
          </a:xfrm>
          <a:prstGeom prst="rect">
            <a:avLst/>
          </a:prstGeom>
        </p:spPr>
      </p:pic>
    </p:spTree>
    <p:extLst>
      <p:ext uri="{BB962C8B-B14F-4D97-AF65-F5344CB8AC3E}">
        <p14:creationId xmlns:p14="http://schemas.microsoft.com/office/powerpoint/2010/main" val="34382130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809469" y="599606"/>
            <a:ext cx="10658006" cy="5636301"/>
          </a:xfrm>
          <a:prstGeom prst="rect">
            <a:avLst/>
          </a:prstGeom>
        </p:spPr>
      </p:pic>
    </p:spTree>
    <p:extLst>
      <p:ext uri="{BB962C8B-B14F-4D97-AF65-F5344CB8AC3E}">
        <p14:creationId xmlns:p14="http://schemas.microsoft.com/office/powerpoint/2010/main" val="19675565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0212-81ED-38EA-1ACB-6C0C1CF2105D}"/>
              </a:ext>
            </a:extLst>
          </p:cNvPr>
          <p:cNvSpPr>
            <a:spLocks noGrp="1"/>
          </p:cNvSpPr>
          <p:nvPr>
            <p:ph type="title"/>
          </p:nvPr>
        </p:nvSpPr>
        <p:spPr>
          <a:xfrm>
            <a:off x="1158422" y="2313709"/>
            <a:ext cx="9384008" cy="3879273"/>
          </a:xfrm>
        </p:spPr>
        <p:txBody>
          <a:bodyPr>
            <a:normAutofit fontScale="90000"/>
          </a:bodyPr>
          <a:lstStyle/>
          <a:p>
            <a:pPr>
              <a:spcBef>
                <a:spcPts val="1000"/>
              </a:spcBef>
              <a:spcAft>
                <a:spcPts val="600"/>
              </a:spcAft>
            </a:pPr>
            <a:r>
              <a:rPr lang="en-US" sz="3100" b="1" u="sng" dirty="0" smtClean="0">
                <a:latin typeface="Times New Roman"/>
                <a:cs typeface="Arial"/>
              </a:rPr>
              <a:t>ADVANTAGES</a:t>
            </a:r>
            <a:r>
              <a:rPr lang="en-US" sz="3100" b="1" u="sng" dirty="0">
                <a:latin typeface="Times New Roman"/>
                <a:cs typeface="Arial"/>
              </a:rPr>
              <a:t/>
            </a:r>
            <a:br>
              <a:rPr lang="en-US" sz="3100" b="1" u="sng" dirty="0">
                <a:latin typeface="Times New Roman"/>
                <a:cs typeface="Arial"/>
              </a:rPr>
            </a:br>
            <a:r>
              <a:rPr lang="en-US" sz="2200" b="1" u="sng" dirty="0" smtClean="0">
                <a:latin typeface="Times New Roman"/>
                <a:cs typeface="Arial"/>
              </a:rPr>
              <a:t>  </a:t>
            </a:r>
            <a:r>
              <a:rPr lang="en-US" sz="2200" b="1" u="sng" dirty="0">
                <a:latin typeface="Times New Roman"/>
                <a:cs typeface="Arial"/>
              </a:rPr>
              <a:t/>
            </a:r>
            <a:br>
              <a:rPr lang="en-US" sz="2200" b="1" u="sng" dirty="0">
                <a:latin typeface="Times New Roman"/>
                <a:cs typeface="Arial"/>
              </a:rPr>
            </a:br>
            <a:r>
              <a:rPr lang="en-US" sz="2200" dirty="0">
                <a:latin typeface="Times New Roman"/>
                <a:cs typeface="Arial"/>
              </a:rPr>
              <a:t> </a:t>
            </a:r>
            <a:r>
              <a:rPr lang="en-US" sz="2200" dirty="0" smtClean="0">
                <a:latin typeface="Times New Roman"/>
                <a:cs typeface="Arial"/>
              </a:rPr>
              <a:t/>
            </a:r>
            <a:br>
              <a:rPr lang="en-US" sz="2200" dirty="0" smtClean="0">
                <a:latin typeface="Times New Roman"/>
                <a:cs typeface="Arial"/>
              </a:rPr>
            </a:br>
            <a:r>
              <a:rPr lang="en-US" sz="2200" dirty="0" smtClean="0">
                <a:latin typeface="Times New Roman"/>
                <a:cs typeface="Arial"/>
              </a:rPr>
              <a:t/>
            </a:r>
            <a:br>
              <a:rPr lang="en-US" sz="2200" dirty="0" smtClean="0">
                <a:latin typeface="Times New Roman"/>
                <a:cs typeface="Arial"/>
              </a:rPr>
            </a:br>
            <a:r>
              <a:rPr lang="en-US" sz="2200" dirty="0" smtClean="0">
                <a:latin typeface="Calibri" panose="020F0502020204030204" pitchFamily="34" charset="0"/>
                <a:cs typeface="Calibri" panose="020F0502020204030204" pitchFamily="34" charset="0"/>
              </a:rPr>
              <a:t>This system is very easy to understand and user friendly.</a:t>
            </a:r>
            <a:br>
              <a:rPr lang="en-US" sz="2200" dirty="0" smtClean="0">
                <a:latin typeface="Calibri" panose="020F0502020204030204" pitchFamily="34" charset="0"/>
                <a:cs typeface="Calibri" panose="020F0502020204030204" pitchFamily="34" charset="0"/>
              </a:rPr>
            </a:br>
            <a:r>
              <a:rPr lang="en-US" sz="2200" dirty="0" smtClean="0">
                <a:latin typeface="Calibri" panose="020F0502020204030204" pitchFamily="34" charset="0"/>
                <a:cs typeface="Calibri" panose="020F0502020204030204" pitchFamily="34" charset="0"/>
              </a:rPr>
              <a:t/>
            </a:r>
            <a:br>
              <a:rPr lang="en-US" sz="2200" dirty="0" smtClean="0">
                <a:latin typeface="Calibri" panose="020F0502020204030204" pitchFamily="34" charset="0"/>
                <a:cs typeface="Calibri" panose="020F0502020204030204" pitchFamily="34" charset="0"/>
              </a:rPr>
            </a:br>
            <a:r>
              <a:rPr lang="en-US" sz="2200" dirty="0" smtClean="0">
                <a:latin typeface="Calibri" panose="020F0502020204030204" pitchFamily="34" charset="0"/>
                <a:cs typeface="Calibri" panose="020F0502020204030204" pitchFamily="34" charset="0"/>
              </a:rPr>
              <a:t>Student and hostel warden   are connect  with each other on one system.</a:t>
            </a:r>
            <a:br>
              <a:rPr lang="en-US" sz="2200" dirty="0" smtClean="0">
                <a:latin typeface="Calibri" panose="020F0502020204030204" pitchFamily="34" charset="0"/>
                <a:cs typeface="Calibri" panose="020F0502020204030204" pitchFamily="34" charset="0"/>
              </a:rPr>
            </a:br>
            <a:r>
              <a:rPr lang="en-US" sz="2200" dirty="0" smtClean="0">
                <a:latin typeface="Calibri" panose="020F0502020204030204" pitchFamily="34" charset="0"/>
                <a:cs typeface="Calibri" panose="020F0502020204030204" pitchFamily="34" charset="0"/>
              </a:rPr>
              <a:t/>
            </a:r>
            <a:br>
              <a:rPr lang="en-US" sz="2200" dirty="0" smtClean="0">
                <a:latin typeface="Calibri" panose="020F0502020204030204" pitchFamily="34" charset="0"/>
                <a:cs typeface="Calibri" panose="020F0502020204030204" pitchFamily="34" charset="0"/>
              </a:rPr>
            </a:br>
            <a:r>
              <a:rPr lang="en-US" sz="2200" dirty="0" smtClean="0">
                <a:latin typeface="Calibri" panose="020F0502020204030204" pitchFamily="34" charset="0"/>
                <a:cs typeface="Calibri" panose="020F0502020204030204" pitchFamily="34" charset="0"/>
              </a:rPr>
              <a:t>This system is saving the time for student and hostel warden too.</a:t>
            </a:r>
            <a:br>
              <a:rPr lang="en-US" sz="2200" dirty="0" smtClean="0">
                <a:latin typeface="Calibri" panose="020F0502020204030204" pitchFamily="34" charset="0"/>
                <a:cs typeface="Calibri" panose="020F0502020204030204" pitchFamily="34" charset="0"/>
              </a:rPr>
            </a:br>
            <a:r>
              <a:rPr lang="en-US" sz="2200" dirty="0">
                <a:latin typeface="Calibri" panose="020F0502020204030204" pitchFamily="34" charset="0"/>
                <a:cs typeface="Calibri" panose="020F0502020204030204" pitchFamily="34" charset="0"/>
              </a:rPr>
              <a:t/>
            </a:r>
            <a:br>
              <a:rPr lang="en-US" sz="2200" dirty="0">
                <a:latin typeface="Calibri" panose="020F0502020204030204" pitchFamily="34" charset="0"/>
                <a:cs typeface="Calibri" panose="020F0502020204030204" pitchFamily="34" charset="0"/>
              </a:rPr>
            </a:br>
            <a:r>
              <a:rPr lang="en-US" sz="2200" dirty="0" smtClean="0">
                <a:latin typeface="Calibri" panose="020F0502020204030204" pitchFamily="34" charset="0"/>
                <a:ea typeface="+mj-lt"/>
                <a:cs typeface="Calibri" panose="020F0502020204030204" pitchFamily="34" charset="0"/>
              </a:rPr>
              <a:t>It </a:t>
            </a:r>
            <a:r>
              <a:rPr lang="en-US" sz="2200" dirty="0">
                <a:latin typeface="Calibri" panose="020F0502020204030204" pitchFamily="34" charset="0"/>
                <a:ea typeface="+mj-lt"/>
                <a:cs typeface="Calibri" panose="020F0502020204030204" pitchFamily="34" charset="0"/>
              </a:rPr>
              <a:t>ensures the privacy of the users data and secures its access in the database and the maintenance of the application is also easy.</a:t>
            </a:r>
          </a:p>
          <a:p>
            <a:pPr algn="l"/>
            <a:r>
              <a:rPr lang="en-US" sz="2800" dirty="0">
                <a:latin typeface="Times New Roman"/>
                <a:ea typeface="+mj-lt"/>
                <a:cs typeface="+mj-lt"/>
              </a:rPr>
              <a:t/>
            </a:r>
            <a:br>
              <a:rPr lang="en-US" sz="2800" dirty="0">
                <a:latin typeface="Times New Roman"/>
                <a:ea typeface="+mj-lt"/>
                <a:cs typeface="+mj-lt"/>
              </a:rPr>
            </a:br>
            <a:r>
              <a:rPr lang="en-US" sz="2800" dirty="0">
                <a:latin typeface="Times New Roman"/>
                <a:ea typeface="+mj-lt"/>
                <a:cs typeface="+mj-lt"/>
              </a:rPr>
              <a:t/>
            </a:r>
            <a:br>
              <a:rPr lang="en-US" sz="2800" dirty="0">
                <a:latin typeface="Times New Roman"/>
                <a:ea typeface="+mj-lt"/>
                <a:cs typeface="+mj-lt"/>
              </a:rPr>
            </a:br>
            <a:r>
              <a:rPr lang="en-US" dirty="0">
                <a:ea typeface="+mj-lt"/>
                <a:cs typeface="+mj-lt"/>
              </a:rPr>
              <a:t/>
            </a:r>
            <a:br>
              <a:rPr lang="en-US" dirty="0">
                <a:ea typeface="+mj-lt"/>
                <a:cs typeface="+mj-lt"/>
              </a:rPr>
            </a:br>
            <a:endParaRPr lang="en-US" dirty="0">
              <a:ea typeface="+mj-lt"/>
              <a:cs typeface="+mj-lt"/>
            </a:endParaRPr>
          </a:p>
        </p:txBody>
      </p:sp>
    </p:spTree>
    <p:extLst>
      <p:ext uri="{BB962C8B-B14F-4D97-AF65-F5344CB8AC3E}">
        <p14:creationId xmlns:p14="http://schemas.microsoft.com/office/powerpoint/2010/main" val="42243382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93D1A-5F9C-BD06-DD34-2E64B9ED4288}"/>
              </a:ext>
            </a:extLst>
          </p:cNvPr>
          <p:cNvSpPr>
            <a:spLocks noGrp="1"/>
          </p:cNvSpPr>
          <p:nvPr>
            <p:ph type="title"/>
          </p:nvPr>
        </p:nvSpPr>
        <p:spPr>
          <a:xfrm>
            <a:off x="1505679" y="2443397"/>
            <a:ext cx="9064460" cy="3333949"/>
          </a:xfrm>
        </p:spPr>
        <p:txBody>
          <a:bodyPr>
            <a:normAutofit fontScale="90000"/>
          </a:bodyPr>
          <a:lstStyle/>
          <a:p>
            <a:r>
              <a:rPr lang="en-US" sz="3600" b="1" u="sng" dirty="0">
                <a:latin typeface="Times New Roman"/>
                <a:cs typeface="Arial"/>
              </a:rPr>
              <a:t>FUTURE WORK</a:t>
            </a:r>
            <a:r>
              <a:rPr lang="en-US" b="1" dirty="0">
                <a:latin typeface="Times New Roman"/>
                <a:cs typeface="Arial"/>
              </a:rPr>
              <a:t/>
            </a:r>
            <a:br>
              <a:rPr lang="en-US" b="1" dirty="0">
                <a:latin typeface="Times New Roman"/>
                <a:cs typeface="Arial"/>
              </a:rPr>
            </a:br>
            <a:r>
              <a:rPr lang="en-US" b="1" dirty="0">
                <a:latin typeface="Times New Roman"/>
                <a:cs typeface="Arial"/>
              </a:rPr>
              <a:t/>
            </a:r>
            <a:br>
              <a:rPr lang="en-US" b="1" dirty="0">
                <a:latin typeface="Times New Roman"/>
                <a:cs typeface="Arial"/>
              </a:rPr>
            </a:br>
            <a:r>
              <a:rPr lang="en-US" sz="3100" dirty="0">
                <a:latin typeface="Times New Roman"/>
                <a:cs typeface="Arial"/>
              </a:rPr>
              <a:t>We are  looking forward to update this project by adding the Connection functionality and the all the overall functionality of </a:t>
            </a:r>
            <a:r>
              <a:rPr lang="en-US" sz="3100" dirty="0" smtClean="0">
                <a:latin typeface="Times New Roman"/>
                <a:cs typeface="Arial"/>
              </a:rPr>
              <a:t>allotting </a:t>
            </a:r>
            <a:r>
              <a:rPr lang="en-US" sz="3100" dirty="0">
                <a:latin typeface="Times New Roman"/>
                <a:cs typeface="Arial"/>
              </a:rPr>
              <a:t>and releasing a housekeeper for a specific period of time</a:t>
            </a:r>
            <a:r>
              <a:rPr lang="en-US" sz="3100" dirty="0">
                <a:latin typeface="Times New Roman"/>
                <a:cs typeface="Arial"/>
              </a:rPr>
              <a:t/>
            </a:r>
            <a:br>
              <a:rPr lang="en-US" sz="3100" dirty="0">
                <a:latin typeface="Times New Roman"/>
                <a:cs typeface="Arial"/>
              </a:rPr>
            </a:br>
            <a:r>
              <a:rPr lang="en-US" sz="3100" dirty="0">
                <a:latin typeface="Times New Roman"/>
                <a:cs typeface="Arial"/>
              </a:rPr>
              <a:t/>
            </a:r>
            <a:br>
              <a:rPr lang="en-US" sz="3100" dirty="0">
                <a:latin typeface="Times New Roman"/>
                <a:cs typeface="Arial"/>
              </a:rPr>
            </a:br>
            <a:r>
              <a:rPr lang="en-US" b="1" dirty="0">
                <a:latin typeface="Times New Roman"/>
                <a:cs typeface="Arial"/>
              </a:rPr>
              <a:t/>
            </a:r>
            <a:br>
              <a:rPr lang="en-US" b="1" dirty="0">
                <a:latin typeface="Times New Roman"/>
                <a:cs typeface="Arial"/>
              </a:rPr>
            </a:br>
            <a:r>
              <a:rPr lang="en-US" b="1" dirty="0">
                <a:latin typeface="Times New Roman"/>
                <a:cs typeface="Arial"/>
              </a:rPr>
              <a:t/>
            </a:r>
            <a:br>
              <a:rPr lang="en-US" b="1" dirty="0">
                <a:latin typeface="Times New Roman"/>
                <a:cs typeface="Arial"/>
              </a:rPr>
            </a:br>
            <a:endParaRPr lang="en-US" b="1" dirty="0">
              <a:latin typeface="Times New Roman"/>
              <a:cs typeface="Arial"/>
            </a:endParaRPr>
          </a:p>
        </p:txBody>
      </p:sp>
    </p:spTree>
    <p:extLst>
      <p:ext uri="{BB962C8B-B14F-4D97-AF65-F5344CB8AC3E}">
        <p14:creationId xmlns:p14="http://schemas.microsoft.com/office/powerpoint/2010/main" val="24504643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93D1A-5F9C-BD06-DD34-2E64B9ED4288}"/>
              </a:ext>
            </a:extLst>
          </p:cNvPr>
          <p:cNvSpPr>
            <a:spLocks noGrp="1"/>
          </p:cNvSpPr>
          <p:nvPr>
            <p:ph type="title"/>
          </p:nvPr>
        </p:nvSpPr>
        <p:spPr>
          <a:xfrm>
            <a:off x="2611808" y="574537"/>
            <a:ext cx="7958331" cy="1240407"/>
          </a:xfrm>
        </p:spPr>
        <p:txBody>
          <a:bodyPr>
            <a:normAutofit/>
          </a:bodyPr>
          <a:lstStyle/>
          <a:p>
            <a:r>
              <a:rPr lang="en-US" b="1" dirty="0">
                <a:latin typeface="Times New Roman"/>
                <a:cs typeface="Arial"/>
              </a:rPr>
              <a:t>CONCULSION</a:t>
            </a:r>
            <a:endParaRPr lang="en-US" b="1" dirty="0">
              <a:latin typeface="Times New Roman"/>
              <a:cs typeface="Times New Roman"/>
            </a:endParaRPr>
          </a:p>
        </p:txBody>
      </p:sp>
      <p:sp>
        <p:nvSpPr>
          <p:cNvPr id="3" name="Content Placeholder 2">
            <a:extLst>
              <a:ext uri="{FF2B5EF4-FFF2-40B4-BE49-F238E27FC236}">
                <a16:creationId xmlns:a16="http://schemas.microsoft.com/office/drawing/2014/main" id="{C4972F39-DF71-ACD7-7127-9EB22D6CB7A2}"/>
              </a:ext>
            </a:extLst>
          </p:cNvPr>
          <p:cNvSpPr>
            <a:spLocks noGrp="1"/>
          </p:cNvSpPr>
          <p:nvPr>
            <p:ph idx="1"/>
          </p:nvPr>
        </p:nvSpPr>
        <p:spPr>
          <a:xfrm>
            <a:off x="1556858" y="2563090"/>
            <a:ext cx="8853507" cy="3572885"/>
          </a:xfrm>
        </p:spPr>
        <p:txBody>
          <a:bodyPr>
            <a:normAutofit/>
          </a:bodyPr>
          <a:lstStyle/>
          <a:p>
            <a:pPr marL="344170" indent="-344170"/>
            <a:r>
              <a:rPr lang="en-US" sz="2400" dirty="0">
                <a:latin typeface="Times New Roman"/>
                <a:cs typeface="Arial" panose="020B0604020202020204"/>
              </a:rPr>
              <a:t>The main objective of the application is to understand the concept and implementation of Java, Spring Boot, Databases and Angular technology.</a:t>
            </a:r>
          </a:p>
          <a:p>
            <a:pPr marL="0" indent="0">
              <a:buNone/>
            </a:pPr>
            <a:endParaRPr lang="en-US" sz="2400" dirty="0">
              <a:latin typeface="Times New Roman"/>
              <a:cs typeface="Arial" panose="020B0604020202020204"/>
            </a:endParaRPr>
          </a:p>
          <a:p>
            <a:pPr marL="344170" indent="-344170"/>
            <a:endParaRPr lang="en-US" sz="2400" dirty="0">
              <a:latin typeface="Times New Roman"/>
              <a:cs typeface="Arial" panose="020B0604020202020204"/>
            </a:endParaRPr>
          </a:p>
        </p:txBody>
      </p:sp>
    </p:spTree>
    <p:extLst>
      <p:ext uri="{BB962C8B-B14F-4D97-AF65-F5344CB8AC3E}">
        <p14:creationId xmlns:p14="http://schemas.microsoft.com/office/powerpoint/2010/main" val="31590700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9547" y="689548"/>
            <a:ext cx="10777928" cy="5368766"/>
          </a:xfrm>
          <a:prstGeom prst="rect">
            <a:avLst/>
          </a:prstGeom>
        </p:spPr>
      </p:pic>
      <p:sp>
        <p:nvSpPr>
          <p:cNvPr id="2" name="Title 1">
            <a:extLst>
              <a:ext uri="{FF2B5EF4-FFF2-40B4-BE49-F238E27FC236}">
                <a16:creationId xmlns:a16="http://schemas.microsoft.com/office/drawing/2014/main" id="{66DB8A4E-4338-EFBD-7431-3B36046084E6}"/>
              </a:ext>
            </a:extLst>
          </p:cNvPr>
          <p:cNvSpPr>
            <a:spLocks noGrp="1"/>
          </p:cNvSpPr>
          <p:nvPr>
            <p:ph type="title" idx="4294967295"/>
          </p:nvPr>
        </p:nvSpPr>
        <p:spPr>
          <a:xfrm>
            <a:off x="224852" y="5202238"/>
            <a:ext cx="5411451" cy="1036637"/>
          </a:xfrm>
        </p:spPr>
        <p:txBody>
          <a:bodyPr vert="horz" lIns="91440" tIns="45720" rIns="91440" bIns="45720" rtlCol="0" anchor="t">
            <a:normAutofit fontScale="90000"/>
          </a:bodyPr>
          <a:lstStyle/>
          <a:p>
            <a:pPr algn="l"/>
            <a:r>
              <a:rPr lang="en-US" sz="6600" dirty="0">
                <a:latin typeface="Times New Roman"/>
                <a:cs typeface="Times New Roman"/>
              </a:rPr>
              <a:t>  THANKYOU</a:t>
            </a:r>
          </a:p>
        </p:txBody>
      </p:sp>
    </p:spTree>
    <p:extLst>
      <p:ext uri="{BB962C8B-B14F-4D97-AF65-F5344CB8AC3E}">
        <p14:creationId xmlns:p14="http://schemas.microsoft.com/office/powerpoint/2010/main" val="3855026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9601196" cy="921619"/>
          </a:xfrm>
        </p:spPr>
        <p:txBody>
          <a:bodyPr>
            <a:normAutofit fontScale="90000"/>
          </a:bodyPr>
          <a:lstStyle/>
          <a:p>
            <a:r>
              <a:rPr lang="en-IN" u="sng" dirty="0" smtClean="0">
                <a:latin typeface="Times New Roman"/>
                <a:cs typeface="Times New Roman"/>
              </a:rPr>
              <a:t/>
            </a:r>
            <a:br>
              <a:rPr lang="en-IN" u="sng" dirty="0" smtClean="0">
                <a:latin typeface="Times New Roman"/>
                <a:cs typeface="Times New Roman"/>
              </a:rPr>
            </a:br>
            <a:r>
              <a:rPr lang="en-IN" u="sng" dirty="0" smtClean="0">
                <a:latin typeface="Times New Roman"/>
                <a:cs typeface="Times New Roman"/>
              </a:rPr>
              <a:t>TEAM</a:t>
            </a:r>
            <a:r>
              <a:rPr lang="en-IN" u="sng" dirty="0">
                <a:latin typeface="Times New Roman"/>
                <a:cs typeface="Times New Roman"/>
              </a:rPr>
              <a:t>  MEMBERS</a:t>
            </a:r>
            <a:r>
              <a:rPr lang="en-US" dirty="0">
                <a:ea typeface="+mn-lt"/>
                <a:cs typeface="+mn-lt"/>
              </a:rPr>
              <a:t/>
            </a:r>
            <a:br>
              <a:rPr lang="en-US" dirty="0">
                <a:ea typeface="+mn-lt"/>
                <a:cs typeface="+mn-lt"/>
              </a:rPr>
            </a:br>
            <a:endParaRPr lang="en-US" dirty="0"/>
          </a:p>
        </p:txBody>
      </p:sp>
      <p:sp>
        <p:nvSpPr>
          <p:cNvPr id="3" name="Text Placeholder 2"/>
          <p:cNvSpPr>
            <a:spLocks noGrp="1"/>
          </p:cNvSpPr>
          <p:nvPr>
            <p:ph idx="1"/>
          </p:nvPr>
        </p:nvSpPr>
        <p:spPr>
          <a:xfrm>
            <a:off x="1295401" y="2556932"/>
            <a:ext cx="9601196" cy="3325542"/>
          </a:xfrm>
        </p:spPr>
        <p:txBody>
          <a:bodyPr/>
          <a:lstStyle/>
          <a:p>
            <a:pPr marL="0" indent="0">
              <a:buNone/>
            </a:pPr>
            <a:r>
              <a:rPr lang="en-US" b="1" dirty="0">
                <a:solidFill>
                  <a:schemeClr val="bg1"/>
                </a:solidFill>
              </a:rPr>
              <a:t>FRONT END</a:t>
            </a:r>
          </a:p>
          <a:p>
            <a:pPr marL="0" indent="0">
              <a:buNone/>
            </a:pPr>
            <a:r>
              <a:rPr lang="en-US" b="1" dirty="0">
                <a:solidFill>
                  <a:schemeClr val="bg1"/>
                </a:solidFill>
              </a:rPr>
              <a:t>FRONT </a:t>
            </a:r>
            <a:r>
              <a:rPr lang="en-US" b="1" dirty="0" smtClean="0">
                <a:solidFill>
                  <a:schemeClr val="bg1"/>
                </a:solidFill>
              </a:rPr>
              <a:t>END</a:t>
            </a:r>
            <a:endParaRPr lang="en-US" b="1" dirty="0">
              <a:solidFill>
                <a:schemeClr val="bg1"/>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069719470"/>
              </p:ext>
            </p:extLst>
          </p:nvPr>
        </p:nvGraphicFramePr>
        <p:xfrm>
          <a:off x="1826924" y="2443398"/>
          <a:ext cx="8538150" cy="3201567"/>
        </p:xfrm>
        <a:graphic>
          <a:graphicData uri="http://schemas.openxmlformats.org/drawingml/2006/table">
            <a:tbl>
              <a:tblPr/>
              <a:tblGrid>
                <a:gridCol w="4274073">
                  <a:extLst>
                    <a:ext uri="{9D8B030D-6E8A-4147-A177-3AD203B41FA5}">
                      <a16:colId xmlns:a16="http://schemas.microsoft.com/office/drawing/2014/main" val="3022091724"/>
                    </a:ext>
                  </a:extLst>
                </a:gridCol>
                <a:gridCol w="4264077">
                  <a:extLst>
                    <a:ext uri="{9D8B030D-6E8A-4147-A177-3AD203B41FA5}">
                      <a16:colId xmlns:a16="http://schemas.microsoft.com/office/drawing/2014/main" val="1027380137"/>
                    </a:ext>
                  </a:extLst>
                </a:gridCol>
              </a:tblGrid>
              <a:tr h="301902">
                <a:tc>
                  <a:txBody>
                    <a:bodyPr/>
                    <a:lstStyle/>
                    <a:p>
                      <a:pPr marL="0" marR="0" algn="ctr">
                        <a:spcBef>
                          <a:spcPts val="0"/>
                        </a:spcBef>
                        <a:spcAft>
                          <a:spcPts val="0"/>
                        </a:spcAft>
                      </a:pPr>
                      <a:r>
                        <a:rPr lang="en-US" sz="1400" b="1" dirty="0">
                          <a:solidFill>
                            <a:srgbClr val="000000"/>
                          </a:solidFill>
                          <a:effectLst/>
                          <a:latin typeface="inherit"/>
                        </a:rPr>
                        <a:t>2498583</a:t>
                      </a:r>
                      <a:endParaRPr lang="en-US" sz="1400" b="1" dirty="0">
                        <a:effectLst/>
                        <a:latin typeface="Calibri" panose="020F050202020403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1400" b="1">
                          <a:solidFill>
                            <a:srgbClr val="000000"/>
                          </a:solidFill>
                          <a:effectLst/>
                          <a:latin typeface="inherit"/>
                        </a:rPr>
                        <a:t>Soumyajit Banerjee</a:t>
                      </a:r>
                      <a:endParaRPr lang="en-US" sz="1400" b="1">
                        <a:effectLst/>
                        <a:latin typeface="Calibri" panose="020F050202020403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49274564"/>
                  </a:ext>
                </a:extLst>
              </a:tr>
              <a:tr h="357450">
                <a:tc>
                  <a:txBody>
                    <a:bodyPr/>
                    <a:lstStyle/>
                    <a:p>
                      <a:pPr marL="0" marR="0" algn="ctr">
                        <a:spcBef>
                          <a:spcPts val="0"/>
                        </a:spcBef>
                        <a:spcAft>
                          <a:spcPts val="0"/>
                        </a:spcAft>
                      </a:pPr>
                      <a:r>
                        <a:rPr lang="en-US" sz="1400" b="1" dirty="0">
                          <a:solidFill>
                            <a:srgbClr val="000000"/>
                          </a:solidFill>
                          <a:effectLst/>
                          <a:latin typeface="inherit"/>
                        </a:rPr>
                        <a:t>2498609</a:t>
                      </a:r>
                      <a:endParaRPr lang="en-US" sz="1400" b="1" dirty="0">
                        <a:effectLst/>
                        <a:latin typeface="Calibri" panose="020F050202020403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1400" b="1">
                          <a:solidFill>
                            <a:srgbClr val="000000"/>
                          </a:solidFill>
                          <a:effectLst/>
                          <a:latin typeface="inherit"/>
                        </a:rPr>
                        <a:t>Shivam Kailas Dumbare</a:t>
                      </a:r>
                      <a:endParaRPr lang="en-US" sz="1400" b="1">
                        <a:effectLst/>
                        <a:latin typeface="Calibri" panose="020F050202020403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243951623"/>
                  </a:ext>
                </a:extLst>
              </a:tr>
              <a:tr h="326370">
                <a:tc>
                  <a:txBody>
                    <a:bodyPr/>
                    <a:lstStyle/>
                    <a:p>
                      <a:pPr marL="0" marR="0" algn="ctr">
                        <a:spcBef>
                          <a:spcPts val="0"/>
                        </a:spcBef>
                        <a:spcAft>
                          <a:spcPts val="0"/>
                        </a:spcAft>
                      </a:pPr>
                      <a:r>
                        <a:rPr lang="en-US" sz="1400" b="1" dirty="0">
                          <a:solidFill>
                            <a:srgbClr val="000000"/>
                          </a:solidFill>
                          <a:effectLst/>
                          <a:latin typeface="inherit"/>
                        </a:rPr>
                        <a:t>2498926</a:t>
                      </a:r>
                      <a:endParaRPr lang="en-US" sz="1400" b="1" dirty="0">
                        <a:effectLst/>
                        <a:latin typeface="Calibri" panose="020F050202020403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1400" b="1">
                          <a:solidFill>
                            <a:srgbClr val="000000"/>
                          </a:solidFill>
                          <a:effectLst/>
                          <a:latin typeface="inherit"/>
                        </a:rPr>
                        <a:t>Sumit kumar Saha</a:t>
                      </a:r>
                      <a:endParaRPr lang="en-US" sz="1400" b="1">
                        <a:effectLst/>
                        <a:latin typeface="Calibri" panose="020F050202020403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958621514"/>
                  </a:ext>
                </a:extLst>
              </a:tr>
              <a:tr h="304266">
                <a:tc>
                  <a:txBody>
                    <a:bodyPr/>
                    <a:lstStyle/>
                    <a:p>
                      <a:pPr marL="0" marR="0" algn="ctr">
                        <a:spcBef>
                          <a:spcPts val="0"/>
                        </a:spcBef>
                        <a:spcAft>
                          <a:spcPts val="0"/>
                        </a:spcAft>
                      </a:pPr>
                      <a:r>
                        <a:rPr lang="en-US" sz="1400" b="1" dirty="0">
                          <a:solidFill>
                            <a:srgbClr val="000000"/>
                          </a:solidFill>
                          <a:effectLst/>
                          <a:latin typeface="inherit"/>
                        </a:rPr>
                        <a:t>2498816</a:t>
                      </a:r>
                      <a:endParaRPr lang="en-US" sz="1400" b="1" dirty="0">
                        <a:effectLst/>
                        <a:latin typeface="Calibri" panose="020F050202020403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1400" b="1">
                          <a:solidFill>
                            <a:srgbClr val="000000"/>
                          </a:solidFill>
                          <a:effectLst/>
                          <a:latin typeface="inherit"/>
                        </a:rPr>
                        <a:t>Shubham Bharat Gore</a:t>
                      </a:r>
                      <a:endParaRPr lang="en-US" sz="1400" b="1">
                        <a:effectLst/>
                        <a:latin typeface="Calibri" panose="020F050202020403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966122221"/>
                  </a:ext>
                </a:extLst>
              </a:tr>
              <a:tr h="339487">
                <a:tc>
                  <a:txBody>
                    <a:bodyPr/>
                    <a:lstStyle/>
                    <a:p>
                      <a:pPr marL="0" marR="0" algn="ctr">
                        <a:spcBef>
                          <a:spcPts val="0"/>
                        </a:spcBef>
                        <a:spcAft>
                          <a:spcPts val="0"/>
                        </a:spcAft>
                      </a:pPr>
                      <a:r>
                        <a:rPr lang="en-US" sz="1400" b="1" dirty="0">
                          <a:solidFill>
                            <a:srgbClr val="000000"/>
                          </a:solidFill>
                          <a:effectLst/>
                          <a:latin typeface="inherit"/>
                        </a:rPr>
                        <a:t>2498882</a:t>
                      </a:r>
                      <a:endParaRPr lang="en-US" sz="1400" b="1" dirty="0">
                        <a:effectLst/>
                        <a:latin typeface="Calibri" panose="020F050202020403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1400" b="1" dirty="0">
                          <a:solidFill>
                            <a:srgbClr val="000000"/>
                          </a:solidFill>
                          <a:effectLst/>
                          <a:latin typeface="inherit"/>
                        </a:rPr>
                        <a:t>RAVICHANDRA N</a:t>
                      </a:r>
                      <a:endParaRPr lang="en-US" sz="1400" b="1" dirty="0">
                        <a:effectLst/>
                        <a:latin typeface="Calibri" panose="020F050202020403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364677078"/>
                  </a:ext>
                </a:extLst>
              </a:tr>
              <a:tr h="310826">
                <a:tc>
                  <a:txBody>
                    <a:bodyPr/>
                    <a:lstStyle/>
                    <a:p>
                      <a:pPr marL="0" marR="0" algn="ctr">
                        <a:spcBef>
                          <a:spcPts val="0"/>
                        </a:spcBef>
                        <a:spcAft>
                          <a:spcPts val="0"/>
                        </a:spcAft>
                      </a:pPr>
                      <a:r>
                        <a:rPr lang="en-US" sz="1400" b="1" dirty="0">
                          <a:solidFill>
                            <a:srgbClr val="000000"/>
                          </a:solidFill>
                          <a:effectLst/>
                          <a:latin typeface="inherit"/>
                        </a:rPr>
                        <a:t>2498700</a:t>
                      </a:r>
                      <a:endParaRPr lang="en-US" sz="1400" b="1" dirty="0">
                        <a:effectLst/>
                        <a:latin typeface="Calibri" panose="020F050202020403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1400" b="1" dirty="0" err="1">
                          <a:solidFill>
                            <a:srgbClr val="000000"/>
                          </a:solidFill>
                          <a:effectLst/>
                          <a:latin typeface="inherit"/>
                        </a:rPr>
                        <a:t>Pragati</a:t>
                      </a:r>
                      <a:r>
                        <a:rPr lang="en-US" sz="1400" b="1" dirty="0">
                          <a:solidFill>
                            <a:srgbClr val="000000"/>
                          </a:solidFill>
                          <a:effectLst/>
                          <a:latin typeface="inherit"/>
                        </a:rPr>
                        <a:t> </a:t>
                      </a:r>
                      <a:r>
                        <a:rPr lang="en-US" sz="1400" b="1" dirty="0" err="1">
                          <a:solidFill>
                            <a:srgbClr val="000000"/>
                          </a:solidFill>
                          <a:effectLst/>
                          <a:latin typeface="inherit"/>
                        </a:rPr>
                        <a:t>Sopan</a:t>
                      </a:r>
                      <a:r>
                        <a:rPr lang="en-US" sz="1400" b="1" dirty="0">
                          <a:solidFill>
                            <a:srgbClr val="000000"/>
                          </a:solidFill>
                          <a:effectLst/>
                          <a:latin typeface="inherit"/>
                        </a:rPr>
                        <a:t> </a:t>
                      </a:r>
                      <a:r>
                        <a:rPr lang="en-US" sz="1400" b="1" dirty="0" err="1">
                          <a:solidFill>
                            <a:srgbClr val="000000"/>
                          </a:solidFill>
                          <a:effectLst/>
                          <a:latin typeface="inherit"/>
                        </a:rPr>
                        <a:t>Mohite</a:t>
                      </a:r>
                      <a:endParaRPr lang="en-US" sz="1400" b="1" dirty="0">
                        <a:effectLst/>
                        <a:latin typeface="Calibri" panose="020F050202020403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228072215"/>
                  </a:ext>
                </a:extLst>
              </a:tr>
              <a:tr h="319808">
                <a:tc>
                  <a:txBody>
                    <a:bodyPr/>
                    <a:lstStyle/>
                    <a:p>
                      <a:pPr marL="0" marR="0" algn="ctr">
                        <a:spcBef>
                          <a:spcPts val="0"/>
                        </a:spcBef>
                        <a:spcAft>
                          <a:spcPts val="0"/>
                        </a:spcAft>
                      </a:pPr>
                      <a:r>
                        <a:rPr lang="en-US" sz="1400" b="1">
                          <a:solidFill>
                            <a:srgbClr val="000000"/>
                          </a:solidFill>
                          <a:effectLst/>
                          <a:latin typeface="inherit"/>
                        </a:rPr>
                        <a:t>2498845</a:t>
                      </a:r>
                      <a:endParaRPr lang="en-US" sz="1400" b="1">
                        <a:effectLst/>
                        <a:latin typeface="Calibri" panose="020F050202020403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1400" b="1" dirty="0" err="1">
                          <a:solidFill>
                            <a:srgbClr val="000000"/>
                          </a:solidFill>
                          <a:effectLst/>
                          <a:latin typeface="inherit"/>
                        </a:rPr>
                        <a:t>Bhagyavanth</a:t>
                      </a:r>
                      <a:r>
                        <a:rPr lang="en-US" sz="1400" b="1" dirty="0">
                          <a:solidFill>
                            <a:srgbClr val="000000"/>
                          </a:solidFill>
                          <a:effectLst/>
                          <a:latin typeface="inherit"/>
                        </a:rPr>
                        <a:t> X</a:t>
                      </a:r>
                      <a:endParaRPr lang="en-US" sz="1400" b="1" dirty="0">
                        <a:effectLst/>
                        <a:latin typeface="Calibri" panose="020F050202020403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13645140"/>
                  </a:ext>
                </a:extLst>
              </a:tr>
              <a:tr h="304267">
                <a:tc>
                  <a:txBody>
                    <a:bodyPr/>
                    <a:lstStyle/>
                    <a:p>
                      <a:pPr marL="0" marR="0" algn="ctr">
                        <a:spcBef>
                          <a:spcPts val="0"/>
                        </a:spcBef>
                        <a:spcAft>
                          <a:spcPts val="0"/>
                        </a:spcAft>
                      </a:pPr>
                      <a:r>
                        <a:rPr lang="en-US" sz="1400" b="1">
                          <a:solidFill>
                            <a:srgbClr val="000000"/>
                          </a:solidFill>
                          <a:effectLst/>
                          <a:latin typeface="inherit"/>
                        </a:rPr>
                        <a:t>2498626</a:t>
                      </a:r>
                      <a:endParaRPr lang="en-US" sz="1400" b="1">
                        <a:effectLst/>
                        <a:latin typeface="Calibri" panose="020F050202020403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1400" b="1" dirty="0" err="1">
                          <a:solidFill>
                            <a:srgbClr val="000000"/>
                          </a:solidFill>
                          <a:effectLst/>
                          <a:latin typeface="inherit"/>
                        </a:rPr>
                        <a:t>Pilla</a:t>
                      </a:r>
                      <a:r>
                        <a:rPr lang="en-US" sz="1400" b="1" dirty="0">
                          <a:solidFill>
                            <a:srgbClr val="000000"/>
                          </a:solidFill>
                          <a:effectLst/>
                          <a:latin typeface="inherit"/>
                        </a:rPr>
                        <a:t> </a:t>
                      </a:r>
                      <a:r>
                        <a:rPr lang="en-US" sz="1400" b="1" dirty="0" err="1">
                          <a:solidFill>
                            <a:srgbClr val="000000"/>
                          </a:solidFill>
                          <a:effectLst/>
                          <a:latin typeface="inherit"/>
                        </a:rPr>
                        <a:t>Roopa</a:t>
                      </a:r>
                      <a:endParaRPr lang="en-US" sz="1400" b="1" dirty="0">
                        <a:effectLst/>
                        <a:latin typeface="Calibri" panose="020F050202020403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35903688"/>
                  </a:ext>
                </a:extLst>
              </a:tr>
              <a:tr h="341907">
                <a:tc>
                  <a:txBody>
                    <a:bodyPr/>
                    <a:lstStyle/>
                    <a:p>
                      <a:pPr marL="0" marR="0" algn="ctr">
                        <a:spcBef>
                          <a:spcPts val="0"/>
                        </a:spcBef>
                        <a:spcAft>
                          <a:spcPts val="0"/>
                        </a:spcAft>
                      </a:pPr>
                      <a:r>
                        <a:rPr lang="en-US" sz="1400" b="1" dirty="0">
                          <a:solidFill>
                            <a:srgbClr val="000000"/>
                          </a:solidFill>
                          <a:effectLst/>
                          <a:latin typeface="inherit"/>
                        </a:rPr>
                        <a:t>2498934</a:t>
                      </a:r>
                      <a:endParaRPr lang="en-US" sz="1400" b="1" dirty="0">
                        <a:effectLst/>
                        <a:latin typeface="Calibri" panose="020F050202020403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1400" b="1" dirty="0" err="1">
                          <a:solidFill>
                            <a:srgbClr val="000000"/>
                          </a:solidFill>
                          <a:effectLst/>
                          <a:latin typeface="inherit"/>
                        </a:rPr>
                        <a:t>Gavvala</a:t>
                      </a:r>
                      <a:r>
                        <a:rPr lang="en-US" sz="1400" b="1" dirty="0">
                          <a:solidFill>
                            <a:srgbClr val="000000"/>
                          </a:solidFill>
                          <a:effectLst/>
                          <a:latin typeface="inherit"/>
                        </a:rPr>
                        <a:t> Anil</a:t>
                      </a:r>
                      <a:endParaRPr lang="en-US" sz="1400" b="1" dirty="0">
                        <a:effectLst/>
                        <a:latin typeface="Calibri" panose="020F050202020403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688625492"/>
                  </a:ext>
                </a:extLst>
              </a:tr>
              <a:tr h="295284">
                <a:tc>
                  <a:txBody>
                    <a:bodyPr/>
                    <a:lstStyle/>
                    <a:p>
                      <a:pPr marL="0" marR="0" algn="ctr">
                        <a:spcBef>
                          <a:spcPts val="0"/>
                        </a:spcBef>
                        <a:spcAft>
                          <a:spcPts val="0"/>
                        </a:spcAft>
                      </a:pPr>
                      <a:r>
                        <a:rPr lang="en-US" sz="1400" b="1">
                          <a:solidFill>
                            <a:srgbClr val="000000"/>
                          </a:solidFill>
                          <a:effectLst/>
                          <a:latin typeface="inherit"/>
                        </a:rPr>
                        <a:t>2498465</a:t>
                      </a:r>
                      <a:endParaRPr lang="en-US" sz="1400" b="1">
                        <a:effectLst/>
                        <a:latin typeface="Calibri" panose="020F050202020403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spcBef>
                          <a:spcPts val="0"/>
                        </a:spcBef>
                        <a:spcAft>
                          <a:spcPts val="0"/>
                        </a:spcAft>
                      </a:pPr>
                      <a:r>
                        <a:rPr lang="en-US" sz="1400" b="1" dirty="0">
                          <a:solidFill>
                            <a:srgbClr val="000000"/>
                          </a:solidFill>
                          <a:effectLst/>
                          <a:latin typeface="inherit"/>
                        </a:rPr>
                        <a:t>ALAMURU CHANDANA PRIYANKA</a:t>
                      </a:r>
                      <a:endParaRPr lang="en-US" sz="1400" b="1" dirty="0">
                        <a:effectLst/>
                        <a:latin typeface="Calibri" panose="020F050202020403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39158990"/>
                  </a:ext>
                </a:extLst>
              </a:tr>
            </a:tbl>
          </a:graphicData>
        </a:graphic>
      </p:graphicFrame>
    </p:spTree>
    <p:extLst>
      <p:ext uri="{BB962C8B-B14F-4D97-AF65-F5344CB8AC3E}">
        <p14:creationId xmlns:p14="http://schemas.microsoft.com/office/powerpoint/2010/main" val="39839183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800E4F-7F3E-86DC-9F1F-B7860327BF58}"/>
              </a:ext>
            </a:extLst>
          </p:cNvPr>
          <p:cNvSpPr txBox="1"/>
          <p:nvPr/>
        </p:nvSpPr>
        <p:spPr>
          <a:xfrm>
            <a:off x="3546764" y="702733"/>
            <a:ext cx="54128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dirty="0">
                <a:latin typeface="Times New Roman"/>
              </a:rPr>
              <a:t>INTRODUCTION</a:t>
            </a:r>
            <a:r>
              <a:rPr lang="en-US" sz="3200" dirty="0">
                <a:solidFill>
                  <a:srgbClr val="000000"/>
                </a:solidFill>
                <a:latin typeface="Times New Roman"/>
                <a:cs typeface="Times New Roman"/>
              </a:rPr>
              <a:t>​</a:t>
            </a:r>
            <a:endParaRPr lang="en-US" sz="3200" dirty="0">
              <a:cs typeface="Arial"/>
            </a:endParaRPr>
          </a:p>
        </p:txBody>
      </p:sp>
      <p:sp>
        <p:nvSpPr>
          <p:cNvPr id="3" name="TextBox 2">
            <a:extLst>
              <a:ext uri="{FF2B5EF4-FFF2-40B4-BE49-F238E27FC236}">
                <a16:creationId xmlns:a16="http://schemas.microsoft.com/office/drawing/2014/main" id="{B116CEA1-ED7B-ECAD-07BB-64DB1780D8D0}"/>
              </a:ext>
            </a:extLst>
          </p:cNvPr>
          <p:cNvSpPr txBox="1"/>
          <p:nvPr/>
        </p:nvSpPr>
        <p:spPr>
          <a:xfrm>
            <a:off x="1802571" y="2021292"/>
            <a:ext cx="8952917" cy="30444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spcBef>
                <a:spcPts val="700"/>
              </a:spcBef>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Design an application which hostel students can use to get their rooms cleaned on time. The current management system found it difficult to schedule cleaning services </a:t>
            </a:r>
            <a:endParaRPr lang="en-US" sz="2400" dirty="0" smtClean="0">
              <a:latin typeface="Times New Roman" panose="02020603050405020304" pitchFamily="18" charset="0"/>
              <a:cs typeface="Times New Roman" panose="02020603050405020304" pitchFamily="18" charset="0"/>
            </a:endParaRPr>
          </a:p>
          <a:p>
            <a:pPr marL="342900" indent="-342900" algn="just">
              <a:spcBef>
                <a:spcPts val="700"/>
              </a:spcBef>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As </a:t>
            </a:r>
            <a:r>
              <a:rPr lang="en-US" sz="2400" dirty="0" smtClean="0">
                <a:latin typeface="Times New Roman" panose="02020603050405020304" pitchFamily="18" charset="0"/>
                <a:cs typeface="Times New Roman" panose="02020603050405020304" pitchFamily="18" charset="0"/>
              </a:rPr>
              <a:t>a result</a:t>
            </a:r>
            <a:r>
              <a:rPr lang="en-US" sz="2400" dirty="0">
                <a:latin typeface="Times New Roman" panose="02020603050405020304" pitchFamily="18" charset="0"/>
                <a:cs typeface="Times New Roman" panose="02020603050405020304" pitchFamily="18" charset="0"/>
              </a:rPr>
              <a:t>, the team decided to hire a Full Stack developer who could develop an online housekeeping scheduling </a:t>
            </a:r>
            <a:r>
              <a:rPr lang="en-US" sz="2400" dirty="0" smtClean="0">
                <a:latin typeface="Times New Roman" panose="02020603050405020304" pitchFamily="18" charset="0"/>
                <a:cs typeface="Times New Roman" panose="02020603050405020304" pitchFamily="18" charset="0"/>
              </a:rPr>
              <a:t>system with a rich</a:t>
            </a:r>
          </a:p>
          <a:p>
            <a:pPr algn="just"/>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and user-friendly interface.</a:t>
            </a:r>
            <a:endParaRPr lang="en-US" sz="2400" dirty="0">
              <a:latin typeface="Times New Roman" panose="02020603050405020304" pitchFamily="18" charset="0"/>
              <a:cs typeface="Times New Roman" panose="02020603050405020304" pitchFamily="18" charset="0"/>
            </a:endParaRPr>
          </a:p>
          <a:p>
            <a:pPr>
              <a:buChar char="•"/>
            </a:pPr>
            <a:endParaRPr lang="en-US" dirty="0">
              <a:latin typeface="Times New Roman"/>
              <a:cs typeface="Arial"/>
            </a:endParaRPr>
          </a:p>
        </p:txBody>
      </p:sp>
    </p:spTree>
    <p:extLst>
      <p:ext uri="{BB962C8B-B14F-4D97-AF65-F5344CB8AC3E}">
        <p14:creationId xmlns:p14="http://schemas.microsoft.com/office/powerpoint/2010/main" val="3741504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4544FE-E49C-D940-A09C-4154D91A4147}"/>
              </a:ext>
            </a:extLst>
          </p:cNvPr>
          <p:cNvSpPr txBox="1"/>
          <p:nvPr/>
        </p:nvSpPr>
        <p:spPr>
          <a:xfrm>
            <a:off x="3532908" y="685543"/>
            <a:ext cx="551410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IN" sz="3200" b="1" dirty="0">
                <a:latin typeface="Times New Roman"/>
              </a:rPr>
              <a:t>ABSTRACT</a:t>
            </a:r>
            <a:r>
              <a:rPr lang="en-US" sz="3200" b="1" dirty="0">
                <a:latin typeface="Times New Roman"/>
                <a:cs typeface="Times New Roman"/>
              </a:rPr>
              <a:t>​</a:t>
            </a:r>
            <a:endParaRPr lang="en-US" sz="3200" b="1" dirty="0">
              <a:cs typeface="Arial"/>
            </a:endParaRPr>
          </a:p>
        </p:txBody>
      </p:sp>
      <p:sp>
        <p:nvSpPr>
          <p:cNvPr id="3" name="TextBox 2">
            <a:extLst>
              <a:ext uri="{FF2B5EF4-FFF2-40B4-BE49-F238E27FC236}">
                <a16:creationId xmlns:a16="http://schemas.microsoft.com/office/drawing/2014/main" id="{F1B344BF-E665-7F6D-7FD3-875503B47460}"/>
              </a:ext>
            </a:extLst>
          </p:cNvPr>
          <p:cNvSpPr txBox="1"/>
          <p:nvPr/>
        </p:nvSpPr>
        <p:spPr>
          <a:xfrm>
            <a:off x="1770172" y="1464733"/>
            <a:ext cx="8618427"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IN" sz="2800" dirty="0" smtClean="0">
              <a:latin typeface="Times New Roman"/>
            </a:endParaRPr>
          </a:p>
          <a:p>
            <a:endParaRPr lang="en-IN" sz="2800" dirty="0">
              <a:latin typeface="Times New Roman"/>
            </a:endParaRPr>
          </a:p>
          <a:p>
            <a:endParaRPr lang="en-IN" sz="2800" dirty="0">
              <a:latin typeface="Times New Roman"/>
            </a:endParaRPr>
          </a:p>
          <a:p>
            <a:pPr marL="457200" indent="-457200" algn="just">
              <a:buFont typeface="Arial"/>
              <a:buChar char="•"/>
            </a:pPr>
            <a:r>
              <a:rPr lang="en-IN" sz="2800" dirty="0">
                <a:latin typeface="Times New Roman"/>
              </a:rPr>
              <a:t>O</a:t>
            </a:r>
            <a:r>
              <a:rPr lang="en-IN" sz="2800" dirty="0" smtClean="0">
                <a:latin typeface="Times New Roman"/>
              </a:rPr>
              <a:t>ur </a:t>
            </a:r>
            <a:r>
              <a:rPr lang="en-IN" sz="2800" dirty="0">
                <a:latin typeface="Times New Roman"/>
              </a:rPr>
              <a:t>application is to create a dynamic and responsive Java application to allow a user to register to the application and search for </a:t>
            </a:r>
            <a:r>
              <a:rPr lang="en-IN" sz="2800" dirty="0" smtClean="0">
                <a:latin typeface="Times New Roman"/>
              </a:rPr>
              <a:t>Housekeeper </a:t>
            </a:r>
            <a:r>
              <a:rPr lang="en-IN" sz="2800" dirty="0">
                <a:latin typeface="Times New Roman"/>
              </a:rPr>
              <a:t>online.</a:t>
            </a:r>
            <a:endParaRPr lang="en-IN" dirty="0">
              <a:cs typeface="Arial" panose="020B0604020202020204"/>
            </a:endParaRPr>
          </a:p>
          <a:p>
            <a:pPr marL="457200" indent="-457200">
              <a:buFont typeface="Arial"/>
              <a:buChar char="•"/>
            </a:pPr>
            <a:endParaRPr lang="en-IN" sz="2800" dirty="0">
              <a:latin typeface="Times New Roman"/>
              <a:cs typeface="Times New Roman"/>
            </a:endParaRPr>
          </a:p>
        </p:txBody>
      </p:sp>
    </p:spTree>
    <p:extLst>
      <p:ext uri="{BB962C8B-B14F-4D97-AF65-F5344CB8AC3E}">
        <p14:creationId xmlns:p14="http://schemas.microsoft.com/office/powerpoint/2010/main" val="37069562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1DD31E-27B7-3D99-5842-B228FB1ECF65}"/>
              </a:ext>
            </a:extLst>
          </p:cNvPr>
          <p:cNvSpPr txBox="1"/>
          <p:nvPr/>
        </p:nvSpPr>
        <p:spPr>
          <a:xfrm>
            <a:off x="3046901" y="684362"/>
            <a:ext cx="660753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latin typeface="Times New Roman"/>
                <a:cs typeface="Times New Roman"/>
              </a:rPr>
              <a:t>MODULES FOR </a:t>
            </a:r>
            <a:r>
              <a:rPr lang="en-US" sz="2400" b="1" dirty="0" smtClean="0">
                <a:latin typeface="Times New Roman"/>
                <a:cs typeface="Times New Roman"/>
              </a:rPr>
              <a:t>HOUSEKEEPER SCHEDULING SYSTEM</a:t>
            </a:r>
            <a:endParaRPr lang="en-US" sz="2400" b="1" dirty="0">
              <a:cs typeface="Arial"/>
            </a:endParaRPr>
          </a:p>
        </p:txBody>
      </p:sp>
      <p:sp>
        <p:nvSpPr>
          <p:cNvPr id="3" name="TextBox 2">
            <a:extLst>
              <a:ext uri="{FF2B5EF4-FFF2-40B4-BE49-F238E27FC236}">
                <a16:creationId xmlns:a16="http://schemas.microsoft.com/office/drawing/2014/main" id="{E2F53AFA-E686-C779-4960-AB10C2D3F5F8}"/>
              </a:ext>
            </a:extLst>
          </p:cNvPr>
          <p:cNvSpPr txBox="1"/>
          <p:nvPr/>
        </p:nvSpPr>
        <p:spPr>
          <a:xfrm>
            <a:off x="1406012" y="2168012"/>
            <a:ext cx="437133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b="1" dirty="0">
                <a:latin typeface="Times New Roman"/>
                <a:cs typeface="Arial"/>
              </a:rPr>
              <a:t>ADMIN MODULE</a:t>
            </a:r>
            <a:endParaRPr lang="en-US" dirty="0"/>
          </a:p>
          <a:p>
            <a:pPr marL="342900" indent="-342900">
              <a:buFont typeface="Arial"/>
              <a:buChar char="•"/>
            </a:pPr>
            <a:endParaRPr lang="en-US" sz="2400" b="1" dirty="0">
              <a:latin typeface="Times New Roman"/>
              <a:cs typeface="Arial"/>
            </a:endParaRPr>
          </a:p>
          <a:p>
            <a:pPr marL="342900" indent="-342900">
              <a:buFont typeface="Arial"/>
              <a:buChar char="•"/>
            </a:pPr>
            <a:r>
              <a:rPr lang="en-US" sz="2400" b="1" dirty="0">
                <a:latin typeface="Times New Roman"/>
                <a:cs typeface="Arial"/>
              </a:rPr>
              <a:t>USER MODULE</a:t>
            </a:r>
          </a:p>
        </p:txBody>
      </p:sp>
    </p:spTree>
    <p:extLst>
      <p:ext uri="{BB962C8B-B14F-4D97-AF65-F5344CB8AC3E}">
        <p14:creationId xmlns:p14="http://schemas.microsoft.com/office/powerpoint/2010/main" val="34043753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50118C-E076-1293-D872-4078B347CD3B}"/>
              </a:ext>
            </a:extLst>
          </p:cNvPr>
          <p:cNvSpPr txBox="1"/>
          <p:nvPr/>
        </p:nvSpPr>
        <p:spPr>
          <a:xfrm>
            <a:off x="1252628" y="830467"/>
            <a:ext cx="5407636" cy="105481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Bef>
                <a:spcPct val="0"/>
              </a:spcBef>
              <a:spcAft>
                <a:spcPts val="600"/>
              </a:spcAft>
            </a:pPr>
            <a:r>
              <a:rPr lang="en-US" sz="3400" b="1" dirty="0">
                <a:latin typeface="Times New Roman"/>
                <a:ea typeface="+mj-ea"/>
                <a:cs typeface="Times New Roman"/>
              </a:rPr>
              <a:t>TECHNOLOGIES USED</a:t>
            </a:r>
            <a:r>
              <a:rPr lang="en-US" sz="3400" dirty="0">
                <a:latin typeface="+mj-lt"/>
                <a:ea typeface="+mj-ea"/>
                <a:cs typeface="+mj-cs"/>
              </a:rPr>
              <a:t> </a:t>
            </a:r>
            <a:r>
              <a:rPr lang="en-US" sz="3400" dirty="0">
                <a:solidFill>
                  <a:schemeClr val="tx2">
                    <a:lumMod val="50000"/>
                  </a:schemeClr>
                </a:solidFill>
                <a:latin typeface="+mj-lt"/>
                <a:ea typeface="+mj-ea"/>
                <a:cs typeface="+mj-cs"/>
              </a:rPr>
              <a:t>:</a:t>
            </a:r>
            <a:endParaRPr lang="en-US" sz="3400" dirty="0">
              <a:solidFill>
                <a:schemeClr val="tx2">
                  <a:lumMod val="50000"/>
                </a:schemeClr>
              </a:solidFill>
              <a:latin typeface="+mj-lt"/>
              <a:ea typeface="+mj-ea"/>
              <a:cs typeface="Arial"/>
            </a:endParaRPr>
          </a:p>
        </p:txBody>
      </p:sp>
      <p:sp>
        <p:nvSpPr>
          <p:cNvPr id="3" name="TextBox 2">
            <a:extLst>
              <a:ext uri="{FF2B5EF4-FFF2-40B4-BE49-F238E27FC236}">
                <a16:creationId xmlns:a16="http://schemas.microsoft.com/office/drawing/2014/main" id="{5F458637-A296-6B54-28E5-5DB600B3334B}"/>
              </a:ext>
            </a:extLst>
          </p:cNvPr>
          <p:cNvSpPr txBox="1"/>
          <p:nvPr/>
        </p:nvSpPr>
        <p:spPr>
          <a:xfrm>
            <a:off x="1359483" y="2052116"/>
            <a:ext cx="5044852" cy="332344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lnSpc>
                <a:spcPct val="110000"/>
              </a:lnSpc>
              <a:spcAft>
                <a:spcPts val="600"/>
              </a:spcAft>
              <a:buClr>
                <a:schemeClr val="accent6"/>
              </a:buClr>
              <a:buSzPct val="90000"/>
              <a:buFont typeface="Wingdings" panose="05000000000000000000" pitchFamily="2" charset="2"/>
              <a:buChar char="§"/>
            </a:pPr>
            <a:r>
              <a:rPr lang="en-US" sz="2800" dirty="0">
                <a:latin typeface="Times New Roman"/>
                <a:cs typeface="Times New Roman"/>
              </a:rPr>
              <a:t> Front-end : Angular</a:t>
            </a:r>
            <a:r>
              <a:rPr lang="en-US" sz="2800" dirty="0" smtClean="0">
                <a:latin typeface="Times New Roman"/>
                <a:cs typeface="Times New Roman"/>
              </a:rPr>
              <a:t>​</a:t>
            </a:r>
            <a:endParaRPr lang="en-US" sz="2800" dirty="0">
              <a:latin typeface="Times New Roman"/>
              <a:cs typeface="Times New Roman"/>
            </a:endParaRPr>
          </a:p>
          <a:p>
            <a:pPr>
              <a:lnSpc>
                <a:spcPct val="110000"/>
              </a:lnSpc>
              <a:spcAft>
                <a:spcPts val="600"/>
              </a:spcAft>
              <a:buClr>
                <a:schemeClr val="accent6"/>
              </a:buClr>
              <a:buSzPct val="90000"/>
              <a:buFont typeface="Wingdings" panose="05000000000000000000" pitchFamily="2" charset="2"/>
              <a:buChar char="§"/>
            </a:pPr>
            <a:r>
              <a:rPr lang="en-US" sz="2800" dirty="0">
                <a:latin typeface="Times New Roman"/>
                <a:cs typeface="Times New Roman"/>
              </a:rPr>
              <a:t> Server-side: Spring Boot</a:t>
            </a:r>
            <a:r>
              <a:rPr lang="en-US" sz="2800" dirty="0" smtClean="0">
                <a:latin typeface="Times New Roman"/>
                <a:cs typeface="Times New Roman"/>
              </a:rPr>
              <a:t>​</a:t>
            </a:r>
            <a:endParaRPr lang="en-US" sz="2800" dirty="0">
              <a:latin typeface="Times New Roman"/>
              <a:cs typeface="Times New Roman"/>
            </a:endParaRPr>
          </a:p>
          <a:p>
            <a:pPr>
              <a:lnSpc>
                <a:spcPct val="110000"/>
              </a:lnSpc>
              <a:spcAft>
                <a:spcPts val="600"/>
              </a:spcAft>
              <a:buClr>
                <a:schemeClr val="accent6"/>
              </a:buClr>
              <a:buSzPct val="90000"/>
              <a:buFont typeface="Wingdings" panose="05000000000000000000" pitchFamily="2" charset="2"/>
              <a:buChar char="§"/>
            </a:pPr>
            <a:r>
              <a:rPr lang="en-US" sz="2800" dirty="0">
                <a:latin typeface="Times New Roman"/>
                <a:cs typeface="Times New Roman"/>
              </a:rPr>
              <a:t> Back-end: MYSQL, Hibernate</a:t>
            </a:r>
            <a:r>
              <a:rPr lang="en-US" sz="2800" dirty="0" smtClean="0">
                <a:latin typeface="Times New Roman"/>
                <a:cs typeface="Times New Roman"/>
              </a:rPr>
              <a:t>​</a:t>
            </a:r>
            <a:endParaRPr lang="en-US" sz="2800" dirty="0">
              <a:latin typeface="Times New Roman"/>
              <a:cs typeface="Times New Roman"/>
            </a:endParaRPr>
          </a:p>
          <a:p>
            <a:pPr>
              <a:lnSpc>
                <a:spcPct val="110000"/>
              </a:lnSpc>
              <a:spcAft>
                <a:spcPts val="600"/>
              </a:spcAft>
              <a:buClr>
                <a:schemeClr val="accent6"/>
              </a:buClr>
              <a:buSzPct val="90000"/>
              <a:buFont typeface="Wingdings" panose="05000000000000000000" pitchFamily="2" charset="2"/>
              <a:buChar char="§"/>
            </a:pPr>
            <a:r>
              <a:rPr lang="en-US" sz="2800" dirty="0">
                <a:latin typeface="Times New Roman"/>
                <a:cs typeface="Times New Roman"/>
              </a:rPr>
              <a:t> Server: </a:t>
            </a:r>
            <a:r>
              <a:rPr lang="en-US" sz="2800" dirty="0" smtClean="0">
                <a:latin typeface="Times New Roman"/>
                <a:cs typeface="Times New Roman"/>
              </a:rPr>
              <a:t>Tomcat</a:t>
            </a:r>
          </a:p>
          <a:p>
            <a:pPr>
              <a:lnSpc>
                <a:spcPct val="110000"/>
              </a:lnSpc>
              <a:spcAft>
                <a:spcPts val="600"/>
              </a:spcAft>
              <a:buClr>
                <a:schemeClr val="accent6"/>
              </a:buClr>
              <a:buSzPct val="90000"/>
              <a:buFont typeface="Wingdings" panose="05000000000000000000" pitchFamily="2" charset="2"/>
              <a:buChar char="§"/>
            </a:pPr>
            <a:r>
              <a:rPr lang="en-US" sz="2800" dirty="0">
                <a:latin typeface="Times New Roman"/>
                <a:cs typeface="Times New Roman"/>
              </a:rPr>
              <a:t> </a:t>
            </a:r>
            <a:r>
              <a:rPr lang="en-US" sz="2800" dirty="0" smtClean="0">
                <a:latin typeface="Times New Roman"/>
                <a:cs typeface="Times New Roman"/>
              </a:rPr>
              <a:t>Testing : Postman</a:t>
            </a:r>
            <a:endParaRPr lang="en-US" sz="2800" dirty="0">
              <a:latin typeface="Times New Roman"/>
              <a:cs typeface="Times New Roman"/>
            </a:endParaRPr>
          </a:p>
        </p:txBody>
      </p:sp>
      <p:pic>
        <p:nvPicPr>
          <p:cNvPr id="6" name="Picture 6" descr="Icon&#10;&#10;Description automatically generated">
            <a:extLst>
              <a:ext uri="{FF2B5EF4-FFF2-40B4-BE49-F238E27FC236}">
                <a16:creationId xmlns:a16="http://schemas.microsoft.com/office/drawing/2014/main" id="{7FF00230-E4CD-52AB-4932-DC8ADFE8D8E9}"/>
              </a:ext>
            </a:extLst>
          </p:cNvPr>
          <p:cNvPicPr>
            <a:picLocks noChangeAspect="1"/>
          </p:cNvPicPr>
          <p:nvPr/>
        </p:nvPicPr>
        <p:blipFill>
          <a:blip r:embed="rId3"/>
          <a:stretch>
            <a:fillRect/>
          </a:stretch>
        </p:blipFill>
        <p:spPr>
          <a:xfrm>
            <a:off x="6888127" y="1410844"/>
            <a:ext cx="3687326" cy="948882"/>
          </a:xfrm>
          <a:prstGeom prst="rect">
            <a:avLst/>
          </a:prstGeom>
          <a:ln>
            <a:noFill/>
          </a:ln>
        </p:spPr>
      </p:pic>
      <p:pic>
        <p:nvPicPr>
          <p:cNvPr id="7" name="Picture 7" descr="Logo&#10;&#10;Description automatically generated">
            <a:extLst>
              <a:ext uri="{FF2B5EF4-FFF2-40B4-BE49-F238E27FC236}">
                <a16:creationId xmlns:a16="http://schemas.microsoft.com/office/drawing/2014/main" id="{E3FE25E2-3ED0-5E44-C71E-36ACAF5E1A86}"/>
              </a:ext>
            </a:extLst>
          </p:cNvPr>
          <p:cNvPicPr>
            <a:picLocks noChangeAspect="1"/>
          </p:cNvPicPr>
          <p:nvPr/>
        </p:nvPicPr>
        <p:blipFill>
          <a:blip r:embed="rId4"/>
          <a:stretch>
            <a:fillRect/>
          </a:stretch>
        </p:blipFill>
        <p:spPr>
          <a:xfrm>
            <a:off x="6888127" y="2492914"/>
            <a:ext cx="1686592" cy="1125800"/>
          </a:xfrm>
          <a:prstGeom prst="rect">
            <a:avLst/>
          </a:prstGeom>
          <a:ln>
            <a:noFill/>
          </a:ln>
        </p:spPr>
      </p:pic>
      <p:pic>
        <p:nvPicPr>
          <p:cNvPr id="5" name="Picture 5" descr="Logo, company name&#10;&#10;Description automatically generated">
            <a:extLst>
              <a:ext uri="{FF2B5EF4-FFF2-40B4-BE49-F238E27FC236}">
                <a16:creationId xmlns:a16="http://schemas.microsoft.com/office/drawing/2014/main" id="{AC576CE1-CF7D-CB86-5456-503502A6E3BE}"/>
              </a:ext>
            </a:extLst>
          </p:cNvPr>
          <p:cNvPicPr>
            <a:picLocks noChangeAspect="1"/>
          </p:cNvPicPr>
          <p:nvPr/>
        </p:nvPicPr>
        <p:blipFill>
          <a:blip r:embed="rId5"/>
          <a:stretch>
            <a:fillRect/>
          </a:stretch>
        </p:blipFill>
        <p:spPr>
          <a:xfrm>
            <a:off x="8802582" y="2359726"/>
            <a:ext cx="1670597" cy="1670597"/>
          </a:xfrm>
          <a:prstGeom prst="rect">
            <a:avLst/>
          </a:prstGeom>
          <a:ln>
            <a:noFill/>
          </a:ln>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3330" y="3865418"/>
            <a:ext cx="1924050" cy="1677346"/>
          </a:xfrm>
          <a:prstGeom prst="rect">
            <a:avLst/>
          </a:prstGeom>
        </p:spPr>
      </p:pic>
    </p:spTree>
    <p:extLst>
      <p:ext uri="{BB962C8B-B14F-4D97-AF65-F5344CB8AC3E}">
        <p14:creationId xmlns:p14="http://schemas.microsoft.com/office/powerpoint/2010/main" val="19082598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F69CB7-2D37-5BBC-C3E0-E64010421D12}"/>
              </a:ext>
            </a:extLst>
          </p:cNvPr>
          <p:cNvSpPr>
            <a:spLocks noGrp="1"/>
          </p:cNvSpPr>
          <p:nvPr>
            <p:ph type="title"/>
          </p:nvPr>
        </p:nvSpPr>
        <p:spPr>
          <a:xfrm>
            <a:off x="1371599" y="808057"/>
            <a:ext cx="9282545" cy="812926"/>
          </a:xfrm>
        </p:spPr>
        <p:txBody>
          <a:bodyPr>
            <a:normAutofit/>
          </a:bodyPr>
          <a:lstStyle/>
          <a:p>
            <a:r>
              <a:rPr lang="en-US" sz="4000" b="1" dirty="0">
                <a:latin typeface="Times New Roman"/>
                <a:cs typeface="Arial"/>
              </a:rPr>
              <a:t>ADMIN</a:t>
            </a:r>
          </a:p>
        </p:txBody>
      </p:sp>
      <p:sp>
        <p:nvSpPr>
          <p:cNvPr id="5" name="Content Placeholder 4">
            <a:extLst>
              <a:ext uri="{FF2B5EF4-FFF2-40B4-BE49-F238E27FC236}">
                <a16:creationId xmlns:a16="http://schemas.microsoft.com/office/drawing/2014/main" id="{C1633740-E407-184A-66D3-880AEFAE17B4}"/>
              </a:ext>
            </a:extLst>
          </p:cNvPr>
          <p:cNvSpPr>
            <a:spLocks noGrp="1"/>
          </p:cNvSpPr>
          <p:nvPr>
            <p:ph idx="1"/>
          </p:nvPr>
        </p:nvSpPr>
        <p:spPr>
          <a:xfrm>
            <a:off x="1371600" y="2052116"/>
            <a:ext cx="9393381" cy="3794502"/>
          </a:xfrm>
        </p:spPr>
        <p:txBody>
          <a:bodyPr>
            <a:normAutofit/>
          </a:bodyPr>
          <a:lstStyle/>
          <a:p>
            <a:pPr marL="0" indent="0">
              <a:spcBef>
                <a:spcPts val="0"/>
              </a:spcBef>
              <a:spcAft>
                <a:spcPts val="0"/>
              </a:spcAft>
              <a:buNone/>
            </a:pPr>
            <a:r>
              <a:rPr lang="en-US" sz="3000" dirty="0" smtClean="0">
                <a:latin typeface="Times New Roman"/>
                <a:ea typeface="+mn-lt"/>
                <a:cs typeface="+mn-lt"/>
              </a:rPr>
              <a:t>Admin will be able to :</a:t>
            </a:r>
            <a:endParaRPr lang="en-US" sz="3000" dirty="0" smtClean="0">
              <a:cs typeface="Arial"/>
            </a:endParaRPr>
          </a:p>
          <a:p>
            <a:pPr marL="0" indent="0">
              <a:spcBef>
                <a:spcPts val="0"/>
              </a:spcBef>
              <a:spcAft>
                <a:spcPts val="0"/>
              </a:spcAft>
              <a:buNone/>
            </a:pPr>
            <a:endParaRPr lang="en-US" sz="1800" dirty="0" smtClean="0">
              <a:latin typeface="Times New Roman"/>
              <a:ea typeface="+mn-lt"/>
              <a:cs typeface="+mn-lt"/>
            </a:endParaRPr>
          </a:p>
          <a:p>
            <a:pPr marL="344170" indent="-344170">
              <a:spcBef>
                <a:spcPts val="0"/>
              </a:spcBef>
              <a:spcAft>
                <a:spcPts val="0"/>
              </a:spcAft>
            </a:pPr>
            <a:r>
              <a:rPr lang="en-US" sz="2200" dirty="0" smtClean="0">
                <a:latin typeface="Times New Roman"/>
                <a:ea typeface="+mn-lt"/>
                <a:cs typeface="+mn-lt"/>
              </a:rPr>
              <a:t>Login to the portal </a:t>
            </a:r>
          </a:p>
          <a:p>
            <a:pPr marL="344170" indent="-344170">
              <a:spcBef>
                <a:spcPts val="0"/>
              </a:spcBef>
              <a:spcAft>
                <a:spcPts val="0"/>
              </a:spcAft>
            </a:pPr>
            <a:r>
              <a:rPr lang="en-US" sz="2200" dirty="0" smtClean="0">
                <a:latin typeface="Times New Roman"/>
                <a:ea typeface="+mn-lt"/>
                <a:cs typeface="+mn-lt"/>
              </a:rPr>
              <a:t>Admin select housekeeper and allocate  </a:t>
            </a:r>
          </a:p>
          <a:p>
            <a:pPr marL="344170" indent="-344170">
              <a:spcBef>
                <a:spcPts val="0"/>
              </a:spcBef>
              <a:spcAft>
                <a:spcPts val="0"/>
              </a:spcAft>
            </a:pPr>
            <a:r>
              <a:rPr lang="en-US" sz="2200" dirty="0" smtClean="0">
                <a:latin typeface="Times New Roman"/>
                <a:ea typeface="+mn-lt"/>
                <a:cs typeface="+mn-lt"/>
              </a:rPr>
              <a:t>Admin can add, edit, delete housekeeper details.</a:t>
            </a:r>
          </a:p>
          <a:p>
            <a:pPr marL="344170" indent="-344170">
              <a:spcBef>
                <a:spcPts val="0"/>
              </a:spcBef>
              <a:spcAft>
                <a:spcPts val="0"/>
              </a:spcAft>
            </a:pPr>
            <a:r>
              <a:rPr lang="en-US" sz="2200" dirty="0" smtClean="0">
                <a:latin typeface="Times New Roman"/>
                <a:ea typeface="+mn-lt"/>
                <a:cs typeface="+mn-lt"/>
              </a:rPr>
              <a:t>Maintain the feedback of the user.</a:t>
            </a:r>
          </a:p>
          <a:p>
            <a:pPr marL="344170" indent="-344170"/>
            <a:endParaRPr lang="en-US" sz="2200" dirty="0">
              <a:latin typeface="Times New Roman"/>
              <a:cs typeface="Arial"/>
            </a:endParaRPr>
          </a:p>
        </p:txBody>
      </p:sp>
    </p:spTree>
    <p:extLst>
      <p:ext uri="{BB962C8B-B14F-4D97-AF65-F5344CB8AC3E}">
        <p14:creationId xmlns:p14="http://schemas.microsoft.com/office/powerpoint/2010/main" val="1260692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89361C-BE6C-32A2-0F2D-7D4D10B896C8}"/>
              </a:ext>
            </a:extLst>
          </p:cNvPr>
          <p:cNvSpPr>
            <a:spLocks noGrp="1"/>
          </p:cNvSpPr>
          <p:nvPr>
            <p:ph type="title"/>
          </p:nvPr>
        </p:nvSpPr>
        <p:spPr>
          <a:xfrm>
            <a:off x="1593274" y="808056"/>
            <a:ext cx="8979565" cy="1249344"/>
          </a:xfrm>
        </p:spPr>
        <p:txBody>
          <a:bodyPr>
            <a:normAutofit/>
          </a:bodyPr>
          <a:lstStyle/>
          <a:p>
            <a:r>
              <a:rPr lang="en-US" sz="4000" b="1" dirty="0">
                <a:latin typeface="Times New Roman"/>
                <a:cs typeface="Arial"/>
              </a:rPr>
              <a:t>USER </a:t>
            </a:r>
            <a:endParaRPr lang="en-US" sz="4000" b="1" dirty="0">
              <a:latin typeface="Times New Roman"/>
              <a:cs typeface="Times New Roman"/>
            </a:endParaRPr>
          </a:p>
        </p:txBody>
      </p:sp>
      <p:sp>
        <p:nvSpPr>
          <p:cNvPr id="35" name="Content Placeholder 3">
            <a:extLst>
              <a:ext uri="{FF2B5EF4-FFF2-40B4-BE49-F238E27FC236}">
                <a16:creationId xmlns:a16="http://schemas.microsoft.com/office/drawing/2014/main" id="{AE3ECDCC-CFA0-3D2C-624C-85688D787A97}"/>
              </a:ext>
            </a:extLst>
          </p:cNvPr>
          <p:cNvSpPr>
            <a:spLocks noGrp="1"/>
          </p:cNvSpPr>
          <p:nvPr>
            <p:ph idx="1"/>
          </p:nvPr>
        </p:nvSpPr>
        <p:spPr>
          <a:xfrm>
            <a:off x="1593274" y="1573470"/>
            <a:ext cx="9712035" cy="3996058"/>
          </a:xfrm>
        </p:spPr>
        <p:txBody>
          <a:bodyPr vert="horz" lIns="91440" tIns="45720" rIns="91440" bIns="45720" rtlCol="0">
            <a:normAutofit/>
          </a:bodyPr>
          <a:lstStyle/>
          <a:p>
            <a:pPr marL="0" indent="0">
              <a:lnSpc>
                <a:spcPct val="110000"/>
              </a:lnSpc>
              <a:spcBef>
                <a:spcPts val="0"/>
              </a:spcBef>
              <a:spcAft>
                <a:spcPts val="0"/>
              </a:spcAft>
              <a:buNone/>
            </a:pPr>
            <a:endParaRPr lang="en-US" sz="1400" dirty="0">
              <a:ea typeface="+mn-lt"/>
              <a:cs typeface="+mn-lt"/>
            </a:endParaRPr>
          </a:p>
          <a:p>
            <a:pPr marL="0" indent="0">
              <a:lnSpc>
                <a:spcPct val="110000"/>
              </a:lnSpc>
              <a:spcBef>
                <a:spcPts val="0"/>
              </a:spcBef>
              <a:spcAft>
                <a:spcPts val="0"/>
              </a:spcAft>
              <a:buNone/>
            </a:pPr>
            <a:endParaRPr lang="en-US" sz="1400" dirty="0">
              <a:ea typeface="+mn-lt"/>
              <a:cs typeface="+mn-lt"/>
            </a:endParaRPr>
          </a:p>
          <a:p>
            <a:pPr marL="344170" indent="-344170">
              <a:buNone/>
            </a:pPr>
            <a:r>
              <a:rPr lang="en-US" sz="2400" dirty="0">
                <a:latin typeface="Times New Roman"/>
                <a:cs typeface="Times New Roman"/>
              </a:rPr>
              <a:t>User will be able to :</a:t>
            </a:r>
            <a:endParaRPr lang="en-US" sz="2400" dirty="0">
              <a:ea typeface="+mn-lt"/>
              <a:cs typeface="+mn-lt"/>
            </a:endParaRPr>
          </a:p>
          <a:p>
            <a:pPr marL="0" indent="0">
              <a:lnSpc>
                <a:spcPct val="110000"/>
              </a:lnSpc>
              <a:spcBef>
                <a:spcPts val="0"/>
              </a:spcBef>
              <a:spcAft>
                <a:spcPts val="0"/>
              </a:spcAft>
              <a:buNone/>
            </a:pPr>
            <a:endParaRPr lang="en-US" dirty="0">
              <a:latin typeface="Times New Roman"/>
              <a:cs typeface="Arial"/>
            </a:endParaRPr>
          </a:p>
          <a:p>
            <a:pPr marL="342900" indent="-342900">
              <a:lnSpc>
                <a:spcPct val="110000"/>
              </a:lnSpc>
              <a:spcBef>
                <a:spcPts val="0"/>
              </a:spcBef>
              <a:spcAft>
                <a:spcPts val="0"/>
              </a:spcAft>
            </a:pPr>
            <a:r>
              <a:rPr lang="en-US" sz="2100" dirty="0">
                <a:latin typeface="Times New Roman"/>
                <a:ea typeface="+mn-lt"/>
                <a:cs typeface="+mn-lt"/>
              </a:rPr>
              <a:t>Register to the application </a:t>
            </a:r>
          </a:p>
          <a:p>
            <a:pPr marL="342900" indent="-342900">
              <a:lnSpc>
                <a:spcPct val="110000"/>
              </a:lnSpc>
              <a:spcBef>
                <a:spcPts val="0"/>
              </a:spcBef>
              <a:spcAft>
                <a:spcPts val="0"/>
              </a:spcAft>
            </a:pPr>
            <a:r>
              <a:rPr lang="en-US" sz="2100" dirty="0">
                <a:latin typeface="Times New Roman"/>
                <a:ea typeface="+mn-lt"/>
                <a:cs typeface="+mn-lt"/>
              </a:rPr>
              <a:t>Sign in to the application</a:t>
            </a:r>
          </a:p>
          <a:p>
            <a:pPr marL="342900" indent="-342900">
              <a:lnSpc>
                <a:spcPct val="110000"/>
              </a:lnSpc>
              <a:spcBef>
                <a:spcPts val="0"/>
              </a:spcBef>
              <a:spcAft>
                <a:spcPts val="0"/>
              </a:spcAft>
            </a:pPr>
            <a:r>
              <a:rPr lang="en-US" sz="2100" dirty="0" smtClean="0">
                <a:latin typeface="Times New Roman"/>
                <a:ea typeface="+mn-lt"/>
                <a:cs typeface="+mn-lt"/>
              </a:rPr>
              <a:t>Update profile , password change</a:t>
            </a:r>
            <a:r>
              <a:rPr lang="en-US" sz="2100" dirty="0">
                <a:latin typeface="Times New Roman"/>
                <a:ea typeface="+mn-lt"/>
                <a:cs typeface="+mn-lt"/>
              </a:rPr>
              <a:t> </a:t>
            </a:r>
          </a:p>
          <a:p>
            <a:pPr marL="342900" indent="-342900">
              <a:lnSpc>
                <a:spcPct val="110000"/>
              </a:lnSpc>
              <a:spcBef>
                <a:spcPts val="0"/>
              </a:spcBef>
              <a:spcAft>
                <a:spcPts val="0"/>
              </a:spcAft>
            </a:pPr>
            <a:r>
              <a:rPr lang="en-US" sz="2100" dirty="0" smtClean="0">
                <a:latin typeface="Times New Roman"/>
                <a:ea typeface="+mn-lt"/>
                <a:cs typeface="+mn-lt"/>
              </a:rPr>
              <a:t>Send housekeeper request to admin</a:t>
            </a:r>
            <a:endParaRPr lang="en-US" sz="2100" dirty="0">
              <a:latin typeface="Times New Roman"/>
              <a:ea typeface="+mn-lt"/>
              <a:cs typeface="+mn-lt"/>
            </a:endParaRPr>
          </a:p>
          <a:p>
            <a:pPr marL="342900" indent="-342900">
              <a:lnSpc>
                <a:spcPct val="110000"/>
              </a:lnSpc>
              <a:spcBef>
                <a:spcPts val="0"/>
              </a:spcBef>
              <a:spcAft>
                <a:spcPts val="0"/>
              </a:spcAft>
            </a:pPr>
            <a:r>
              <a:rPr lang="en-US" sz="2100" dirty="0" smtClean="0">
                <a:latin typeface="Times New Roman"/>
                <a:ea typeface="+mn-lt"/>
                <a:cs typeface="+mn-lt"/>
              </a:rPr>
              <a:t>Can </a:t>
            </a:r>
            <a:r>
              <a:rPr lang="en-US" sz="2100" dirty="0">
                <a:latin typeface="Times New Roman"/>
                <a:ea typeface="+mn-lt"/>
                <a:cs typeface="+mn-lt"/>
              </a:rPr>
              <a:t>also </a:t>
            </a:r>
            <a:r>
              <a:rPr lang="en-US" sz="2100" dirty="0" smtClean="0">
                <a:latin typeface="Times New Roman"/>
                <a:ea typeface="+mn-lt"/>
                <a:cs typeface="+mn-lt"/>
              </a:rPr>
              <a:t>sending a feedback</a:t>
            </a:r>
            <a:endParaRPr lang="en-US" sz="2100" dirty="0">
              <a:latin typeface="Times New Roman"/>
              <a:cs typeface="Arial"/>
            </a:endParaRPr>
          </a:p>
          <a:p>
            <a:pPr marL="344170" indent="-344170">
              <a:lnSpc>
                <a:spcPct val="110000"/>
              </a:lnSpc>
            </a:pPr>
            <a:endParaRPr lang="en-US" sz="2100" dirty="0">
              <a:cs typeface="Arial"/>
            </a:endParaRPr>
          </a:p>
          <a:p>
            <a:pPr marL="344170" indent="-344170">
              <a:lnSpc>
                <a:spcPct val="110000"/>
              </a:lnSpc>
            </a:pPr>
            <a:endParaRPr lang="en-US" sz="2100" dirty="0">
              <a:cs typeface="Arial"/>
            </a:endParaRPr>
          </a:p>
        </p:txBody>
      </p:sp>
      <p:sp>
        <p:nvSpPr>
          <p:cNvPr id="2" name="TextBox 1">
            <a:extLst>
              <a:ext uri="{FF2B5EF4-FFF2-40B4-BE49-F238E27FC236}">
                <a16:creationId xmlns:a16="http://schemas.microsoft.com/office/drawing/2014/main" id="{E1A9923D-61DF-690C-4EB7-416EBD58706B}"/>
              </a:ext>
            </a:extLst>
          </p:cNvPr>
          <p:cNvSpPr txBox="1"/>
          <p:nvPr/>
        </p:nvSpPr>
        <p:spPr>
          <a:xfrm>
            <a:off x="1935193" y="3200400"/>
            <a:ext cx="55310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a:cs typeface="Arial"/>
            </a:endParaRPr>
          </a:p>
        </p:txBody>
      </p:sp>
    </p:spTree>
    <p:extLst>
      <p:ext uri="{BB962C8B-B14F-4D97-AF65-F5344CB8AC3E}">
        <p14:creationId xmlns:p14="http://schemas.microsoft.com/office/powerpoint/2010/main" val="48144299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774</TotalTime>
  <Words>400</Words>
  <Application>Microsoft Office PowerPoint</Application>
  <PresentationFormat>Widescreen</PresentationFormat>
  <Paragraphs>70</Paragraphs>
  <Slides>29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Algerian</vt:lpstr>
      <vt:lpstr>Arial</vt:lpstr>
      <vt:lpstr>Calibri</vt:lpstr>
      <vt:lpstr>Garamond</vt:lpstr>
      <vt:lpstr>inherit</vt:lpstr>
      <vt:lpstr>Times New Roman</vt:lpstr>
      <vt:lpstr>Wingdings</vt:lpstr>
      <vt:lpstr>Organic</vt:lpstr>
      <vt:lpstr>Housekeeper</vt:lpstr>
      <vt:lpstr>PowerPoint Presentation</vt:lpstr>
      <vt:lpstr> TEAM  MEMBERS </vt:lpstr>
      <vt:lpstr>PowerPoint Presentation</vt:lpstr>
      <vt:lpstr>PowerPoint Presentation</vt:lpstr>
      <vt:lpstr>PowerPoint Presentation</vt:lpstr>
      <vt:lpstr>PowerPoint Presentation</vt:lpstr>
      <vt:lpstr>ADMIN</vt:lpstr>
      <vt:lpstr>USER </vt:lpstr>
      <vt:lpstr>Project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ADVANTAGES       This system is very easy to understand and user friendly.  Student and hostel warden   are connect  with each other on one system.  This system is saving the time for student and hostel warden too.  It ensures the privacy of the users data and secures its access in the database and the maintenance of the application is also easy.    </vt:lpstr>
      <vt:lpstr>FUTURE WORK  We are  looking forward to update this project by adding the Connection functionality and the all the overall functionality of allotting and releasing a housekeeper for a specific period of time    </vt:lpstr>
      <vt:lpstr>CONCULSION</vt:lpstr>
      <vt:lpstr>  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Nisarga</dc:creator>
  <cp:lastModifiedBy>User</cp:lastModifiedBy>
  <cp:revision>34</cp:revision>
  <dcterms:created xsi:type="dcterms:W3CDTF">2022-04-15T09:44:39Z</dcterms:created>
  <dcterms:modified xsi:type="dcterms:W3CDTF">2022-05-16T17:21:47Z</dcterms:modified>
</cp:coreProperties>
</file>